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it-IT" smtClean="0"/>
              <a:t>Fare clic per modificare lo stile del titolo</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1230301-2B66-4F7C-B4B6-E9C7E4DEA3B0}" type="datetimeFigureOut">
              <a:rPr lang="it-IT" smtClean="0"/>
              <a:t>20/02/2013</a:t>
            </a:fld>
            <a:endParaRPr lang="it-IT"/>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it-IT"/>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089155F-7FB4-4CAA-B6F0-28AB7B764748}" type="slidenum">
              <a:rPr lang="it-IT" smtClean="0"/>
              <a:t>‹#›</a:t>
            </a:fld>
            <a:endParaRPr lang="it-IT"/>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21230301-2B66-4F7C-B4B6-E9C7E4DEA3B0}" type="datetimeFigureOut">
              <a:rPr lang="it-IT" smtClean="0"/>
              <a:t>20/02/2013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089155F-7FB4-4CAA-B6F0-28AB7B764748}" type="slidenum">
              <a:rPr lang="it-IT" smtClean="0"/>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21230301-2B66-4F7C-B4B6-E9C7E4DEA3B0}" type="datetimeFigureOut">
              <a:rPr lang="it-IT" smtClean="0"/>
              <a:t>20/02/2013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089155F-7FB4-4CAA-B6F0-28AB7B764748}" type="slidenum">
              <a:rPr lang="it-IT" smtClean="0"/>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21230301-2B66-4F7C-B4B6-E9C7E4DEA3B0}" type="datetimeFigureOut">
              <a:rPr lang="it-IT" smtClean="0"/>
              <a:t>20/02/2013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089155F-7FB4-4CAA-B6F0-28AB7B764748}" type="slidenum">
              <a:rPr lang="it-IT" smtClean="0"/>
              <a:t>‹#›</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21230301-2B66-4F7C-B4B6-E9C7E4DEA3B0}" type="datetimeFigureOut">
              <a:rPr lang="it-IT" smtClean="0"/>
              <a:t>20/02/2013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089155F-7FB4-4CAA-B6F0-28AB7B764748}" type="slidenum">
              <a:rPr lang="it-IT" smtClean="0"/>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5" name="Date Placeholder 4"/>
          <p:cNvSpPr>
            <a:spLocks noGrp="1"/>
          </p:cNvSpPr>
          <p:nvPr>
            <p:ph type="dt" sz="half" idx="10"/>
          </p:nvPr>
        </p:nvSpPr>
        <p:spPr/>
        <p:txBody>
          <a:bodyPr/>
          <a:lstStyle/>
          <a:p>
            <a:fld id="{21230301-2B66-4F7C-B4B6-E9C7E4DEA3B0}" type="datetimeFigureOut">
              <a:rPr lang="it-IT" smtClean="0"/>
              <a:t>20/02/2013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089155F-7FB4-4CAA-B6F0-28AB7B764748}" type="slidenum">
              <a:rPr lang="it-IT" smtClean="0"/>
              <a:t>‹#›</a:t>
            </a:fld>
            <a:endParaRPr lang="it-IT"/>
          </a:p>
        </p:txBody>
      </p:sp>
      <p:sp>
        <p:nvSpPr>
          <p:cNvPr id="9" name="Content Placeholder 8"/>
          <p:cNvSpPr>
            <a:spLocks noGrp="1"/>
          </p:cNvSpPr>
          <p:nvPr>
            <p:ph sz="quarter" idx="13"/>
          </p:nvPr>
        </p:nvSpPr>
        <p:spPr>
          <a:xfrm>
            <a:off x="1042416" y="2313432"/>
            <a:ext cx="3419856" cy="349300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21230301-2B66-4F7C-B4B6-E9C7E4DEA3B0}" type="datetimeFigureOut">
              <a:rPr lang="it-IT" smtClean="0"/>
              <a:t>20/02/2013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6089155F-7FB4-4CAA-B6F0-28AB7B764748}" type="slidenum">
              <a:rPr lang="it-IT" smtClean="0"/>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21230301-2B66-4F7C-B4B6-E9C7E4DEA3B0}" type="datetimeFigureOut">
              <a:rPr lang="it-IT" smtClean="0"/>
              <a:t>20/02/2013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6089155F-7FB4-4CAA-B6F0-28AB7B764748}" type="slidenum">
              <a:rPr lang="it-IT" smtClean="0"/>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230301-2B66-4F7C-B4B6-E9C7E4DEA3B0}" type="datetimeFigureOut">
              <a:rPr lang="it-IT" smtClean="0"/>
              <a:t>20/02/2013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6089155F-7FB4-4CAA-B6F0-28AB7B764748}" type="slidenum">
              <a:rPr lang="it-IT" smtClean="0"/>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1230301-2B66-4F7C-B4B6-E9C7E4DEA3B0}" type="datetimeFigureOut">
              <a:rPr lang="it-IT" smtClean="0"/>
              <a:t>20/02/2013</a:t>
            </a:fld>
            <a:endParaRPr lang="it-IT"/>
          </a:p>
        </p:txBody>
      </p:sp>
      <p:sp>
        <p:nvSpPr>
          <p:cNvPr id="7" name="Slide Number Placeholder 6"/>
          <p:cNvSpPr>
            <a:spLocks noGrp="1"/>
          </p:cNvSpPr>
          <p:nvPr>
            <p:ph type="sldNum" sz="quarter" idx="12"/>
          </p:nvPr>
        </p:nvSpPr>
        <p:spPr/>
        <p:txBody>
          <a:bodyPr/>
          <a:lstStyle/>
          <a:p>
            <a:fld id="{6089155F-7FB4-4CAA-B6F0-28AB7B764748}" type="slidenum">
              <a:rPr lang="it-IT" smtClean="0"/>
              <a:t>‹#›</a:t>
            </a:fld>
            <a:endParaRPr lang="it-IT"/>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t-IT"/>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it-IT" smtClean="0"/>
              <a:t>Fare clic per modificare lo stile del titolo</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it-IT" smtClean="0"/>
              <a:t>Fare clic per modificare lo stile del titolo</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21230301-2B66-4F7C-B4B6-E9C7E4DEA3B0}" type="datetimeFigureOut">
              <a:rPr lang="it-IT" smtClean="0"/>
              <a:t>20/02/2013</a:t>
            </a:fld>
            <a:endParaRPr lang="it-IT"/>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t-IT"/>
          </a:p>
        </p:txBody>
      </p:sp>
      <p:sp>
        <p:nvSpPr>
          <p:cNvPr id="7" name="Slide Number Placeholder 6"/>
          <p:cNvSpPr>
            <a:spLocks noGrp="1"/>
          </p:cNvSpPr>
          <p:nvPr>
            <p:ph type="sldNum" sz="quarter" idx="12"/>
          </p:nvPr>
        </p:nvSpPr>
        <p:spPr/>
        <p:txBody>
          <a:bodyPr/>
          <a:lstStyle/>
          <a:p>
            <a:fld id="{6089155F-7FB4-4CAA-B6F0-28AB7B764748}" type="slidenum">
              <a:rPr lang="it-IT" smtClean="0"/>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1230301-2B66-4F7C-B4B6-E9C7E4DEA3B0}" type="datetimeFigureOut">
              <a:rPr lang="it-IT" smtClean="0"/>
              <a:t>20/02/2013</a:t>
            </a:fld>
            <a:endParaRPr lang="it-IT"/>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it-IT"/>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089155F-7FB4-4CAA-B6F0-28AB7B764748}" type="slidenum">
              <a:rPr lang="it-IT" smtClean="0"/>
              <a:t>‹#›</a:t>
            </a:fld>
            <a:endParaRPr lang="it-IT"/>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67544" y="-171400"/>
            <a:ext cx="7024744" cy="1143000"/>
          </a:xfrm>
        </p:spPr>
        <p:txBody>
          <a:bodyPr/>
          <a:lstStyle/>
          <a:p>
            <a:r>
              <a:rPr lang="it-IT" dirty="0" smtClean="0">
                <a:effectLst>
                  <a:glow rad="101600">
                    <a:schemeClr val="tx1">
                      <a:alpha val="60000"/>
                    </a:schemeClr>
                  </a:glow>
                </a:effectLst>
                <a:latin typeface="Algerian" pitchFamily="82" charset="0"/>
              </a:rPr>
              <a:t>Marco pantani</a:t>
            </a:r>
            <a:endParaRPr lang="it-IT" dirty="0">
              <a:effectLst>
                <a:glow rad="101600">
                  <a:schemeClr val="tx1">
                    <a:alpha val="60000"/>
                  </a:schemeClr>
                </a:glow>
              </a:effectLst>
              <a:latin typeface="Algerian" pitchFamily="82" charset="0"/>
            </a:endParaRPr>
          </a:p>
        </p:txBody>
      </p:sp>
      <p:sp>
        <p:nvSpPr>
          <p:cNvPr id="5" name="Segnaposto contenuto 4"/>
          <p:cNvSpPr>
            <a:spLocks noGrp="1"/>
          </p:cNvSpPr>
          <p:nvPr>
            <p:ph idx="1"/>
          </p:nvPr>
        </p:nvSpPr>
        <p:spPr>
          <a:xfrm>
            <a:off x="755576" y="1412776"/>
            <a:ext cx="5112568" cy="4248472"/>
          </a:xfrm>
        </p:spPr>
        <p:txBody>
          <a:bodyPr>
            <a:noAutofit/>
          </a:bodyPr>
          <a:lstStyle/>
          <a:p>
            <a:pPr marL="0" indent="0">
              <a:buNone/>
            </a:pPr>
            <a:r>
              <a:rPr lang="it-IT" sz="1400" dirty="0" smtClean="0">
                <a:latin typeface="Narkisim" pitchFamily="34" charset="-79"/>
                <a:cs typeface="Narkisim" pitchFamily="34" charset="-79"/>
              </a:rPr>
              <a:t>Marco Pantani </a:t>
            </a:r>
            <a:r>
              <a:rPr lang="it-IT" sz="1400" dirty="0" err="1" smtClean="0">
                <a:latin typeface="Narkisim" pitchFamily="34" charset="-79"/>
                <a:cs typeface="Narkisim" pitchFamily="34" charset="-79"/>
              </a:rPr>
              <a:t>was</a:t>
            </a:r>
            <a:r>
              <a:rPr lang="it-IT" sz="1400" dirty="0" smtClean="0">
                <a:latin typeface="Narkisim" pitchFamily="34" charset="-79"/>
                <a:cs typeface="Narkisim" pitchFamily="34" charset="-79"/>
              </a:rPr>
              <a:t> an </a:t>
            </a:r>
            <a:r>
              <a:rPr lang="it-IT" sz="1400" dirty="0" err="1" smtClean="0">
                <a:latin typeface="Narkisim" pitchFamily="34" charset="-79"/>
                <a:cs typeface="Narkisim" pitchFamily="34" charset="-79"/>
              </a:rPr>
              <a:t>Italian</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cyclist</a:t>
            </a:r>
            <a:r>
              <a:rPr lang="it-IT" sz="1400" dirty="0" smtClean="0">
                <a:latin typeface="Narkisim" pitchFamily="34" charset="-79"/>
                <a:cs typeface="Narkisim" pitchFamily="34" charset="-79"/>
              </a:rPr>
              <a:t> on the </a:t>
            </a:r>
            <a:r>
              <a:rPr lang="it-IT" sz="1400" dirty="0" err="1" smtClean="0">
                <a:latin typeface="Narkisim" pitchFamily="34" charset="-79"/>
                <a:cs typeface="Narkisim" pitchFamily="34" charset="-79"/>
              </a:rPr>
              <a:t>road,with</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features</a:t>
            </a:r>
            <a:r>
              <a:rPr lang="it-IT" sz="1400" dirty="0" smtClean="0">
                <a:latin typeface="Narkisim" pitchFamily="34" charset="-79"/>
                <a:cs typeface="Narkisim" pitchFamily="34" charset="-79"/>
              </a:rPr>
              <a:t> of pure climber. Professional from 1992 to 2003,he </a:t>
            </a:r>
            <a:r>
              <a:rPr lang="it-IT" sz="1400" dirty="0" err="1" smtClean="0">
                <a:latin typeface="Narkisim" pitchFamily="34" charset="-79"/>
                <a:cs typeface="Narkisim" pitchFamily="34" charset="-79"/>
              </a:rPr>
              <a:t>won</a:t>
            </a:r>
            <a:r>
              <a:rPr lang="it-IT" sz="1400" dirty="0" smtClean="0">
                <a:latin typeface="Narkisim" pitchFamily="34" charset="-79"/>
                <a:cs typeface="Narkisim" pitchFamily="34" charset="-79"/>
              </a:rPr>
              <a:t> a Tour Of </a:t>
            </a:r>
            <a:r>
              <a:rPr lang="it-IT" sz="1400" dirty="0" err="1" smtClean="0">
                <a:latin typeface="Narkisim" pitchFamily="34" charset="-79"/>
                <a:cs typeface="Narkisim" pitchFamily="34" charset="-79"/>
              </a:rPr>
              <a:t>Italy</a:t>
            </a:r>
            <a:r>
              <a:rPr lang="it-IT" sz="1400" dirty="0" smtClean="0">
                <a:latin typeface="Narkisim" pitchFamily="34" charset="-79"/>
                <a:cs typeface="Narkisim" pitchFamily="34" charset="-79"/>
              </a:rPr>
              <a:t> and Tour De France and </a:t>
            </a:r>
            <a:r>
              <a:rPr lang="it-IT" sz="1400" dirty="0" err="1" smtClean="0">
                <a:latin typeface="Narkisim" pitchFamily="34" charset="-79"/>
                <a:cs typeface="Narkisim" pitchFamily="34" charset="-79"/>
              </a:rPr>
              <a:t>was</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also</a:t>
            </a:r>
            <a:r>
              <a:rPr lang="it-IT" sz="1400" dirty="0" smtClean="0">
                <a:latin typeface="Narkisim" pitchFamily="34" charset="-79"/>
                <a:cs typeface="Narkisim" pitchFamily="34" charset="-79"/>
              </a:rPr>
              <a:t> a </a:t>
            </a:r>
            <a:r>
              <a:rPr lang="it-IT" sz="1400" dirty="0" err="1" smtClean="0">
                <a:latin typeface="Narkisim" pitchFamily="34" charset="-79"/>
                <a:cs typeface="Narkisim" pitchFamily="34" charset="-79"/>
              </a:rPr>
              <a:t>bronze</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medal</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at</a:t>
            </a:r>
            <a:r>
              <a:rPr lang="it-IT" sz="1400" dirty="0" smtClean="0">
                <a:latin typeface="Narkisim" pitchFamily="34" charset="-79"/>
                <a:cs typeface="Narkisim" pitchFamily="34" charset="-79"/>
              </a:rPr>
              <a:t> the World </a:t>
            </a:r>
            <a:r>
              <a:rPr lang="it-IT" sz="1400" dirty="0" err="1" smtClean="0">
                <a:latin typeface="Narkisim" pitchFamily="34" charset="-79"/>
                <a:cs typeface="Narkisim" pitchFamily="34" charset="-79"/>
              </a:rPr>
              <a:t>Championships</a:t>
            </a:r>
            <a:r>
              <a:rPr lang="it-IT" sz="1400" dirty="0" smtClean="0">
                <a:latin typeface="Narkisim" pitchFamily="34" charset="-79"/>
                <a:cs typeface="Narkisim" pitchFamily="34" charset="-79"/>
              </a:rPr>
              <a:t> in line 1995. </a:t>
            </a:r>
            <a:r>
              <a:rPr lang="it-IT" sz="1400" dirty="0" err="1" smtClean="0">
                <a:latin typeface="Narkisim" pitchFamily="34" charset="-79"/>
                <a:cs typeface="Narkisim" pitchFamily="34" charset="-79"/>
              </a:rPr>
              <a:t>Nicknamed</a:t>
            </a:r>
            <a:r>
              <a:rPr lang="it-IT" sz="1400" dirty="0" smtClean="0">
                <a:latin typeface="Narkisim" pitchFamily="34" charset="-79"/>
                <a:cs typeface="Narkisim" pitchFamily="34" charset="-79"/>
              </a:rPr>
              <a:t> «The </a:t>
            </a:r>
            <a:r>
              <a:rPr lang="it-IT" sz="1400" dirty="0" err="1" smtClean="0">
                <a:latin typeface="Narkisim" pitchFamily="34" charset="-79"/>
                <a:cs typeface="Narkisim" pitchFamily="34" charset="-79"/>
              </a:rPr>
              <a:t>Pirate</a:t>
            </a:r>
            <a:r>
              <a:rPr lang="it-IT" sz="1400" dirty="0" smtClean="0">
                <a:latin typeface="Narkisim" pitchFamily="34" charset="-79"/>
                <a:cs typeface="Narkisim" pitchFamily="34" charset="-79"/>
              </a:rPr>
              <a:t>»,he </a:t>
            </a:r>
            <a:r>
              <a:rPr lang="it-IT" sz="1400" dirty="0" err="1" smtClean="0">
                <a:latin typeface="Narkisim" pitchFamily="34" charset="-79"/>
                <a:cs typeface="Narkisim" pitchFamily="34" charset="-79"/>
              </a:rPr>
              <a:t>obtained</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his</a:t>
            </a:r>
            <a:r>
              <a:rPr lang="it-IT" sz="1400" dirty="0" smtClean="0">
                <a:latin typeface="Narkisim" pitchFamily="34" charset="-79"/>
                <a:cs typeface="Narkisim" pitchFamily="34" charset="-79"/>
              </a:rPr>
              <a:t> best </a:t>
            </a:r>
            <a:r>
              <a:rPr lang="it-IT" sz="1400" dirty="0" err="1" smtClean="0">
                <a:latin typeface="Narkisim" pitchFamily="34" charset="-79"/>
                <a:cs typeface="Narkisim" pitchFamily="34" charset="-79"/>
              </a:rPr>
              <a:t>result</a:t>
            </a:r>
            <a:r>
              <a:rPr lang="it-IT" sz="1400" dirty="0" smtClean="0">
                <a:latin typeface="Narkisim" pitchFamily="34" charset="-79"/>
                <a:cs typeface="Narkisim" pitchFamily="34" charset="-79"/>
              </a:rPr>
              <a:t> in stage </a:t>
            </a:r>
            <a:r>
              <a:rPr lang="it-IT" sz="1400" dirty="0" err="1" smtClean="0">
                <a:latin typeface="Narkisim" pitchFamily="34" charset="-79"/>
                <a:cs typeface="Narkisim" pitchFamily="34" charset="-79"/>
              </a:rPr>
              <a:t>races:it</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is</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still</a:t>
            </a:r>
            <a:r>
              <a:rPr lang="it-IT" sz="1400" dirty="0" smtClean="0">
                <a:latin typeface="Narkisim" pitchFamily="34" charset="-79"/>
                <a:cs typeface="Narkisim" pitchFamily="34" charset="-79"/>
              </a:rPr>
              <a:t> the last </a:t>
            </a:r>
            <a:r>
              <a:rPr lang="it-IT" sz="1400" dirty="0" err="1" smtClean="0">
                <a:latin typeface="Narkisim" pitchFamily="34" charset="-79"/>
                <a:cs typeface="Narkisim" pitchFamily="34" charset="-79"/>
              </a:rPr>
              <a:t>Italian</a:t>
            </a:r>
            <a:r>
              <a:rPr lang="it-IT" sz="1400" dirty="0" smtClean="0">
                <a:latin typeface="Narkisim" pitchFamily="34" charset="-79"/>
                <a:cs typeface="Narkisim" pitchFamily="34" charset="-79"/>
              </a:rPr>
              <a:t> to </a:t>
            </a:r>
            <a:r>
              <a:rPr lang="it-IT" sz="1400" dirty="0" err="1" smtClean="0">
                <a:latin typeface="Narkisim" pitchFamily="34" charset="-79"/>
                <a:cs typeface="Narkisim" pitchFamily="34" charset="-79"/>
              </a:rPr>
              <a:t>have</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won</a:t>
            </a:r>
            <a:r>
              <a:rPr lang="it-IT" sz="1400" dirty="0" smtClean="0">
                <a:latin typeface="Narkisim" pitchFamily="34" charset="-79"/>
                <a:cs typeface="Narkisim" pitchFamily="34" charset="-79"/>
              </a:rPr>
              <a:t> the Tour De France and the last rider </a:t>
            </a:r>
            <a:r>
              <a:rPr lang="it-IT" sz="1400" dirty="0" err="1" smtClean="0">
                <a:latin typeface="Narkisim" pitchFamily="34" charset="-79"/>
                <a:cs typeface="Narkisim" pitchFamily="34" charset="-79"/>
              </a:rPr>
              <a:t>ever</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after</a:t>
            </a:r>
            <a:r>
              <a:rPr lang="it-IT" sz="1400" dirty="0" smtClean="0">
                <a:latin typeface="Narkisim" pitchFamily="34" charset="-79"/>
                <a:cs typeface="Narkisim" pitchFamily="34" charset="-79"/>
              </a:rPr>
              <a:t> Fausto Coppi to </a:t>
            </a:r>
            <a:r>
              <a:rPr lang="it-IT" sz="1400" dirty="0" err="1" smtClean="0">
                <a:latin typeface="Narkisim" pitchFamily="34" charset="-79"/>
                <a:cs typeface="Narkisim" pitchFamily="34" charset="-79"/>
              </a:rPr>
              <a:t>have</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won</a:t>
            </a:r>
            <a:r>
              <a:rPr lang="it-IT" sz="1400" dirty="0" smtClean="0">
                <a:latin typeface="Narkisim" pitchFamily="34" charset="-79"/>
                <a:cs typeface="Narkisim" pitchFamily="34" charset="-79"/>
              </a:rPr>
              <a:t> the Tour Of </a:t>
            </a:r>
            <a:r>
              <a:rPr lang="it-IT" sz="1400" dirty="0" err="1" smtClean="0">
                <a:latin typeface="Narkisim" pitchFamily="34" charset="-79"/>
                <a:cs typeface="Narkisim" pitchFamily="34" charset="-79"/>
              </a:rPr>
              <a:t>Italy</a:t>
            </a:r>
            <a:r>
              <a:rPr lang="it-IT" sz="1400" dirty="0" smtClean="0">
                <a:latin typeface="Narkisim" pitchFamily="34" charset="-79"/>
                <a:cs typeface="Narkisim" pitchFamily="34" charset="-79"/>
              </a:rPr>
              <a:t> and Tour De France in the </a:t>
            </a:r>
            <a:r>
              <a:rPr lang="it-IT" sz="1400" dirty="0" err="1" smtClean="0">
                <a:latin typeface="Narkisim" pitchFamily="34" charset="-79"/>
                <a:cs typeface="Narkisim" pitchFamily="34" charset="-79"/>
              </a:rPr>
              <a:t>same</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years</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Excluded</a:t>
            </a:r>
            <a:r>
              <a:rPr lang="it-IT" sz="1400" dirty="0" smtClean="0">
                <a:latin typeface="Narkisim" pitchFamily="34" charset="-79"/>
                <a:cs typeface="Narkisim" pitchFamily="34" charset="-79"/>
              </a:rPr>
              <a:t> from the 1999 Giro </a:t>
            </a:r>
            <a:r>
              <a:rPr lang="it-IT" sz="1400" dirty="0" err="1" smtClean="0">
                <a:latin typeface="Narkisim" pitchFamily="34" charset="-79"/>
                <a:cs typeface="Narkisim" pitchFamily="34" charset="-79"/>
              </a:rPr>
              <a:t>after</a:t>
            </a:r>
            <a:r>
              <a:rPr lang="it-IT" sz="1400" dirty="0" smtClean="0">
                <a:latin typeface="Narkisim" pitchFamily="34" charset="-79"/>
                <a:cs typeface="Narkisim" pitchFamily="34" charset="-79"/>
              </a:rPr>
              <a:t> a </a:t>
            </a:r>
            <a:r>
              <a:rPr lang="it-IT" sz="1400" dirty="0" err="1" smtClean="0">
                <a:latin typeface="Narkisim" pitchFamily="34" charset="-79"/>
                <a:cs typeface="Narkisim" pitchFamily="34" charset="-79"/>
              </a:rPr>
              <a:t>hematocrit</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above</a:t>
            </a:r>
            <a:r>
              <a:rPr lang="it-IT" sz="1400" dirty="0" smtClean="0">
                <a:latin typeface="Narkisim" pitchFamily="34" charset="-79"/>
                <a:cs typeface="Narkisim" pitchFamily="34" charset="-79"/>
              </a:rPr>
              <a:t> the </a:t>
            </a:r>
            <a:r>
              <a:rPr lang="it-IT" sz="1400" dirty="0" err="1" smtClean="0">
                <a:latin typeface="Narkisim" pitchFamily="34" charset="-79"/>
                <a:cs typeface="Narkisim" pitchFamily="34" charset="-79"/>
              </a:rPr>
              <a:t>allowed</a:t>
            </a:r>
            <a:r>
              <a:rPr lang="it-IT" sz="1400" dirty="0" smtClean="0">
                <a:latin typeface="Narkisim" pitchFamily="34" charset="-79"/>
                <a:cs typeface="Narkisim" pitchFamily="34" charset="-79"/>
              </a:rPr>
              <a:t> Pantani </a:t>
            </a:r>
            <a:r>
              <a:rPr lang="it-IT" sz="1400" dirty="0" err="1" smtClean="0">
                <a:latin typeface="Narkisim" pitchFamily="34" charset="-79"/>
                <a:cs typeface="Narkisim" pitchFamily="34" charset="-79"/>
              </a:rPr>
              <a:t>resented</a:t>
            </a:r>
            <a:r>
              <a:rPr lang="it-IT" sz="1400" dirty="0" smtClean="0">
                <a:latin typeface="Narkisim" pitchFamily="34" charset="-79"/>
                <a:cs typeface="Narkisim" pitchFamily="34" charset="-79"/>
              </a:rPr>
              <a:t> the media </a:t>
            </a:r>
            <a:r>
              <a:rPr lang="it-IT" sz="1400" dirty="0" err="1" smtClean="0">
                <a:latin typeface="Narkisim" pitchFamily="34" charset="-79"/>
                <a:cs typeface="Narkisim" pitchFamily="34" charset="-79"/>
              </a:rPr>
              <a:t>hype</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generated</a:t>
            </a:r>
            <a:r>
              <a:rPr lang="it-IT" sz="1400" dirty="0" smtClean="0">
                <a:latin typeface="Narkisim" pitchFamily="34" charset="-79"/>
                <a:cs typeface="Narkisim" pitchFamily="34" charset="-79"/>
              </a:rPr>
              <a:t> by the story </a:t>
            </a:r>
            <a:r>
              <a:rPr lang="it-IT" sz="1400" dirty="0" err="1" smtClean="0">
                <a:latin typeface="Narkisim" pitchFamily="34" charset="-79"/>
                <a:cs typeface="Narkisim" pitchFamily="34" charset="-79"/>
              </a:rPr>
              <a:t>and,while</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again</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not</a:t>
            </a:r>
            <a:r>
              <a:rPr lang="it-IT" sz="1400" dirty="0" smtClean="0">
                <a:latin typeface="Narkisim" pitchFamily="34" charset="-79"/>
                <a:cs typeface="Narkisim" pitchFamily="34" charset="-79"/>
              </a:rPr>
              <a:t> long </a:t>
            </a:r>
            <a:r>
              <a:rPr lang="it-IT" sz="1400" dirty="0" err="1" smtClean="0">
                <a:latin typeface="Narkisim" pitchFamily="34" charset="-79"/>
                <a:cs typeface="Narkisim" pitchFamily="34" charset="-79"/>
              </a:rPr>
              <a:t>after</a:t>
            </a:r>
            <a:r>
              <a:rPr lang="it-IT" sz="1400" dirty="0" smtClean="0">
                <a:latin typeface="Narkisim" pitchFamily="34" charset="-79"/>
                <a:cs typeface="Narkisim" pitchFamily="34" charset="-79"/>
              </a:rPr>
              <a:t> the </a:t>
            </a:r>
            <a:r>
              <a:rPr lang="it-IT" sz="1400" dirty="0" err="1" smtClean="0">
                <a:latin typeface="Narkisim" pitchFamily="34" charset="-79"/>
                <a:cs typeface="Narkisim" pitchFamily="34" charset="-79"/>
              </a:rPr>
              <a:t>races,only</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occasionally</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reached</a:t>
            </a:r>
            <a:r>
              <a:rPr lang="it-IT" sz="1400" dirty="0" smtClean="0">
                <a:latin typeface="Narkisim" pitchFamily="34" charset="-79"/>
                <a:cs typeface="Narkisim" pitchFamily="34" charset="-79"/>
              </a:rPr>
              <a:t> the </a:t>
            </a:r>
            <a:r>
              <a:rPr lang="it-IT" sz="1400" dirty="0" err="1" smtClean="0">
                <a:latin typeface="Narkisim" pitchFamily="34" charset="-79"/>
                <a:cs typeface="Narkisim" pitchFamily="34" charset="-79"/>
              </a:rPr>
              <a:t>level</a:t>
            </a:r>
            <a:r>
              <a:rPr lang="it-IT" sz="1400" dirty="0" smtClean="0">
                <a:latin typeface="Narkisim" pitchFamily="34" charset="-79"/>
                <a:cs typeface="Narkisim" pitchFamily="34" charset="-79"/>
              </a:rPr>
              <a:t> he </a:t>
            </a:r>
            <a:r>
              <a:rPr lang="it-IT" sz="1400" dirty="0" err="1" smtClean="0">
                <a:latin typeface="Narkisim" pitchFamily="34" charset="-79"/>
                <a:cs typeface="Narkisim" pitchFamily="34" charset="-79"/>
              </a:rPr>
              <a:t>was</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used</a:t>
            </a:r>
            <a:r>
              <a:rPr lang="it-IT" sz="1400" dirty="0" smtClean="0">
                <a:latin typeface="Narkisim" pitchFamily="34" charset="-79"/>
                <a:cs typeface="Narkisim" pitchFamily="34" charset="-79"/>
              </a:rPr>
              <a:t> to. </a:t>
            </a:r>
            <a:r>
              <a:rPr lang="it-IT" sz="1400" dirty="0" err="1" smtClean="0">
                <a:latin typeface="Narkisim" pitchFamily="34" charset="-79"/>
                <a:cs typeface="Narkisim" pitchFamily="34" charset="-79"/>
              </a:rPr>
              <a:t>Fell</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into</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depression,died</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February</a:t>
            </a:r>
            <a:r>
              <a:rPr lang="it-IT" sz="1400" dirty="0" smtClean="0">
                <a:latin typeface="Narkisim" pitchFamily="34" charset="-79"/>
                <a:cs typeface="Narkisim" pitchFamily="34" charset="-79"/>
              </a:rPr>
              <a:t> 14,2004 in Rimini, for </a:t>
            </a:r>
            <a:r>
              <a:rPr lang="it-IT" sz="1400" dirty="0" err="1" smtClean="0">
                <a:latin typeface="Narkisim" pitchFamily="34" charset="-79"/>
                <a:cs typeface="Narkisim" pitchFamily="34" charset="-79"/>
              </a:rPr>
              <a:t>cardiac</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arrest</a:t>
            </a:r>
            <a:r>
              <a:rPr lang="it-IT" sz="1400" dirty="0" smtClean="0">
                <a:latin typeface="Narkisim" pitchFamily="34" charset="-79"/>
                <a:cs typeface="Narkisim" pitchFamily="34" charset="-79"/>
              </a:rPr>
              <a:t> due to </a:t>
            </a:r>
            <a:r>
              <a:rPr lang="it-IT" sz="1400" dirty="0" err="1" smtClean="0">
                <a:latin typeface="Narkisim" pitchFamily="34" charset="-79"/>
                <a:cs typeface="Narkisim" pitchFamily="34" charset="-79"/>
              </a:rPr>
              <a:t>excessive</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drug</a:t>
            </a:r>
            <a:r>
              <a:rPr lang="it-IT" sz="1400" dirty="0" smtClean="0">
                <a:latin typeface="Narkisim" pitchFamily="34" charset="-79"/>
                <a:cs typeface="Narkisim" pitchFamily="34" charset="-79"/>
              </a:rPr>
              <a:t> use. </a:t>
            </a:r>
            <a:r>
              <a:rPr lang="it-IT" sz="1400" dirty="0" err="1" smtClean="0">
                <a:latin typeface="Narkisim" pitchFamily="34" charset="-79"/>
                <a:cs typeface="Narkisim" pitchFamily="34" charset="-79"/>
              </a:rPr>
              <a:t>During</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his</a:t>
            </a:r>
            <a:r>
              <a:rPr lang="it-IT" sz="1400" dirty="0" smtClean="0">
                <a:latin typeface="Narkisim" pitchFamily="34" charset="-79"/>
                <a:cs typeface="Narkisim" pitchFamily="34" charset="-79"/>
              </a:rPr>
              <a:t> career, </a:t>
            </a:r>
            <a:r>
              <a:rPr lang="it-IT" sz="1400" dirty="0" err="1" smtClean="0">
                <a:latin typeface="Narkisim" pitchFamily="34" charset="-79"/>
                <a:cs typeface="Narkisim" pitchFamily="34" charset="-79"/>
              </a:rPr>
              <a:t>won</a:t>
            </a:r>
            <a:r>
              <a:rPr lang="it-IT" sz="1400" dirty="0" smtClean="0">
                <a:latin typeface="Narkisim" pitchFamily="34" charset="-79"/>
                <a:cs typeface="Narkisim" pitchFamily="34" charset="-79"/>
              </a:rPr>
              <a:t> 46 </a:t>
            </a:r>
            <a:r>
              <a:rPr lang="it-IT" sz="1400" dirty="0" err="1" smtClean="0">
                <a:latin typeface="Narkisim" pitchFamily="34" charset="-79"/>
                <a:cs typeface="Narkisim" pitchFamily="34" charset="-79"/>
              </a:rPr>
              <a:t>victories</a:t>
            </a:r>
            <a:r>
              <a:rPr lang="it-IT" sz="1400" dirty="0" smtClean="0">
                <a:latin typeface="Narkisim" pitchFamily="34" charset="-79"/>
                <a:cs typeface="Narkisim" pitchFamily="34" charset="-79"/>
              </a:rPr>
              <a:t>. Pantani </a:t>
            </a:r>
            <a:r>
              <a:rPr lang="it-IT" sz="1400" dirty="0" err="1" smtClean="0">
                <a:latin typeface="Narkisim" pitchFamily="34" charset="-79"/>
                <a:cs typeface="Narkisim" pitchFamily="34" charset="-79"/>
              </a:rPr>
              <a:t>is</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considered</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along</a:t>
            </a:r>
            <a:r>
              <a:rPr lang="it-IT" sz="1400" dirty="0" smtClean="0">
                <a:latin typeface="Narkisim" pitchFamily="34" charset="-79"/>
                <a:cs typeface="Narkisim" pitchFamily="34" charset="-79"/>
              </a:rPr>
              <a:t> with Gino </a:t>
            </a:r>
            <a:r>
              <a:rPr lang="it-IT" sz="1400" dirty="0" err="1" smtClean="0">
                <a:latin typeface="Narkisim" pitchFamily="34" charset="-79"/>
                <a:cs typeface="Narkisim" pitchFamily="34" charset="-79"/>
              </a:rPr>
              <a:t>Bartali,one</a:t>
            </a:r>
            <a:r>
              <a:rPr lang="it-IT" sz="1400" dirty="0" smtClean="0">
                <a:latin typeface="Narkisim" pitchFamily="34" charset="-79"/>
                <a:cs typeface="Narkisim" pitchFamily="34" charset="-79"/>
              </a:rPr>
              <a:t> of the </a:t>
            </a:r>
            <a:r>
              <a:rPr lang="it-IT" sz="1400" dirty="0" err="1" smtClean="0">
                <a:latin typeface="Narkisim" pitchFamily="34" charset="-79"/>
                <a:cs typeface="Narkisim" pitchFamily="34" charset="-79"/>
              </a:rPr>
              <a:t>greatest</a:t>
            </a:r>
            <a:r>
              <a:rPr lang="it-IT" sz="1400" dirty="0" smtClean="0">
                <a:latin typeface="Narkisim" pitchFamily="34" charset="-79"/>
                <a:cs typeface="Narkisim" pitchFamily="34" charset="-79"/>
              </a:rPr>
              <a:t> climbers of time. </a:t>
            </a:r>
            <a:r>
              <a:rPr lang="it-IT" sz="1400" dirty="0" err="1" smtClean="0">
                <a:latin typeface="Narkisim" pitchFamily="34" charset="-79"/>
                <a:cs typeface="Narkisim" pitchFamily="34" charset="-79"/>
              </a:rPr>
              <a:t>After</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his</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death</a:t>
            </a:r>
            <a:r>
              <a:rPr lang="it-IT" sz="1400" dirty="0" smtClean="0">
                <a:latin typeface="Narkisim" pitchFamily="34" charset="-79"/>
                <a:cs typeface="Narkisim" pitchFamily="34" charset="-79"/>
              </a:rPr>
              <a:t> , Lance Armstrong </a:t>
            </a:r>
            <a:r>
              <a:rPr lang="it-IT" sz="1400" dirty="0" err="1" smtClean="0">
                <a:latin typeface="Narkisim" pitchFamily="34" charset="-79"/>
                <a:cs typeface="Narkisim" pitchFamily="34" charset="-79"/>
              </a:rPr>
              <a:t>said</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that</a:t>
            </a:r>
            <a:r>
              <a:rPr lang="it-IT" sz="1400" dirty="0" smtClean="0">
                <a:latin typeface="Narkisim" pitchFamily="34" charset="-79"/>
                <a:cs typeface="Narkisim" pitchFamily="34" charset="-79"/>
              </a:rPr>
              <a:t> Pantani </a:t>
            </a:r>
            <a:r>
              <a:rPr lang="it-IT" sz="1400" dirty="0" err="1" smtClean="0">
                <a:latin typeface="Narkisim" pitchFamily="34" charset="-79"/>
                <a:cs typeface="Narkisim" pitchFamily="34" charset="-79"/>
              </a:rPr>
              <a:t>was</a:t>
            </a:r>
            <a:r>
              <a:rPr lang="it-IT" sz="1400" dirty="0" smtClean="0">
                <a:latin typeface="Narkisim" pitchFamily="34" charset="-79"/>
                <a:cs typeface="Narkisim" pitchFamily="34" charset="-79"/>
              </a:rPr>
              <a:t> the </a:t>
            </a:r>
            <a:r>
              <a:rPr lang="it-IT" sz="1400" dirty="0" err="1" smtClean="0">
                <a:latin typeface="Narkisim" pitchFamily="34" charset="-79"/>
                <a:cs typeface="Narkisim" pitchFamily="34" charset="-79"/>
              </a:rPr>
              <a:t>greatest</a:t>
            </a:r>
            <a:r>
              <a:rPr lang="it-IT" sz="1400" dirty="0" smtClean="0">
                <a:latin typeface="Narkisim" pitchFamily="34" charset="-79"/>
                <a:cs typeface="Narkisim" pitchFamily="34" charset="-79"/>
              </a:rPr>
              <a:t> climber of </a:t>
            </a:r>
            <a:r>
              <a:rPr lang="it-IT" sz="1400" dirty="0" err="1" smtClean="0">
                <a:latin typeface="Narkisim" pitchFamily="34" charset="-79"/>
                <a:cs typeface="Narkisim" pitchFamily="34" charset="-79"/>
              </a:rPr>
              <a:t>all</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time,the</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same</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Charly</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Gaul</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said</a:t>
            </a:r>
            <a:r>
              <a:rPr lang="it-IT" sz="1400" dirty="0" smtClean="0">
                <a:latin typeface="Narkisim" pitchFamily="34" charset="-79"/>
                <a:cs typeface="Narkisim" pitchFamily="34" charset="-79"/>
              </a:rPr>
              <a:t> Pantani </a:t>
            </a:r>
            <a:r>
              <a:rPr lang="it-IT" sz="1400" dirty="0" err="1" smtClean="0">
                <a:latin typeface="Narkisim" pitchFamily="34" charset="-79"/>
                <a:cs typeface="Narkisim" pitchFamily="34" charset="-79"/>
              </a:rPr>
              <a:t>was</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probably</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ever</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stronger</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than</a:t>
            </a:r>
            <a:r>
              <a:rPr lang="it-IT" sz="1400" dirty="0" smtClean="0">
                <a:latin typeface="Narkisim" pitchFamily="34" charset="-79"/>
                <a:cs typeface="Narkisim" pitchFamily="34" charset="-79"/>
              </a:rPr>
              <a:t> </a:t>
            </a:r>
            <a:r>
              <a:rPr lang="it-IT" sz="1400" dirty="0" err="1" smtClean="0">
                <a:latin typeface="Narkisim" pitchFamily="34" charset="-79"/>
                <a:cs typeface="Narkisim" pitchFamily="34" charset="-79"/>
              </a:rPr>
              <a:t>him</a:t>
            </a:r>
            <a:r>
              <a:rPr lang="it-IT" sz="1400" dirty="0" smtClean="0">
                <a:latin typeface="Narkisim" pitchFamily="34" charset="-79"/>
                <a:cs typeface="Narkisim" pitchFamily="34" charset="-79"/>
              </a:rPr>
              <a:t>.</a:t>
            </a:r>
            <a:endParaRPr lang="it-IT" sz="1400" dirty="0">
              <a:latin typeface="Narkisim" pitchFamily="34" charset="-79"/>
              <a:cs typeface="Narkisim" pitchFamily="34" charset="-79"/>
            </a:endParaRPr>
          </a:p>
        </p:txBody>
      </p:sp>
      <p:pic>
        <p:nvPicPr>
          <p:cNvPr id="1026" name="Picture 2" descr="C:\Users\ico99\Desktop\Marco_Pantan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2160" y="1628800"/>
            <a:ext cx="2592288" cy="3816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4758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1600" y="692696"/>
            <a:ext cx="7024744" cy="829896"/>
          </a:xfrm>
        </p:spPr>
        <p:txBody>
          <a:bodyPr/>
          <a:lstStyle/>
          <a:p>
            <a:r>
              <a:rPr lang="it-IT" dirty="0" err="1" smtClean="0">
                <a:latin typeface="Algerian" pitchFamily="82" charset="0"/>
              </a:rPr>
              <a:t>Pantani’s</a:t>
            </a:r>
            <a:r>
              <a:rPr lang="it-IT" dirty="0" smtClean="0">
                <a:latin typeface="Algerian" pitchFamily="82" charset="0"/>
              </a:rPr>
              <a:t> Career</a:t>
            </a:r>
            <a:endParaRPr lang="it-IT" dirty="0">
              <a:latin typeface="Algerian" pitchFamily="82" charset="0"/>
            </a:endParaRPr>
          </a:p>
        </p:txBody>
      </p:sp>
      <p:sp>
        <p:nvSpPr>
          <p:cNvPr id="3" name="Segnaposto contenuto 2"/>
          <p:cNvSpPr>
            <a:spLocks noGrp="1"/>
          </p:cNvSpPr>
          <p:nvPr>
            <p:ph idx="1"/>
          </p:nvPr>
        </p:nvSpPr>
        <p:spPr>
          <a:xfrm>
            <a:off x="899592" y="1556792"/>
            <a:ext cx="6777317" cy="3508977"/>
          </a:xfrm>
        </p:spPr>
        <p:txBody>
          <a:bodyPr>
            <a:noAutofit/>
          </a:bodyPr>
          <a:lstStyle/>
          <a:p>
            <a:pPr marL="68580" indent="0">
              <a:buNone/>
            </a:pPr>
            <a:r>
              <a:rPr lang="en-US" sz="1600" dirty="0">
                <a:latin typeface="Narkisim" pitchFamily="34" charset="-79"/>
                <a:cs typeface="Narkisim" pitchFamily="34" charset="-79"/>
              </a:rPr>
              <a:t>After having competed very young in football, received as a gift a bicycle from his grandfather </a:t>
            </a:r>
            <a:r>
              <a:rPr lang="en-US" sz="1600" dirty="0" err="1">
                <a:latin typeface="Narkisim" pitchFamily="34" charset="-79"/>
                <a:cs typeface="Narkisim" pitchFamily="34" charset="-79"/>
              </a:rPr>
              <a:t>Sotero</a:t>
            </a:r>
            <a:r>
              <a:rPr lang="en-US" sz="1600" dirty="0">
                <a:latin typeface="Narkisim" pitchFamily="34" charset="-79"/>
                <a:cs typeface="Narkisim" pitchFamily="34" charset="-79"/>
              </a:rPr>
              <a:t>. He decided to membership at the G.C. </a:t>
            </a:r>
            <a:r>
              <a:rPr lang="en-US" sz="1600" dirty="0" err="1">
                <a:latin typeface="Narkisim" pitchFamily="34" charset="-79"/>
                <a:cs typeface="Narkisim" pitchFamily="34" charset="-79"/>
              </a:rPr>
              <a:t>Fausto</a:t>
            </a:r>
            <a:r>
              <a:rPr lang="en-US" sz="1600" dirty="0">
                <a:latin typeface="Narkisim" pitchFamily="34" charset="-79"/>
                <a:cs typeface="Narkisim" pitchFamily="34" charset="-79"/>
              </a:rPr>
              <a:t> </a:t>
            </a:r>
            <a:r>
              <a:rPr lang="en-US" sz="1600" dirty="0" err="1">
                <a:latin typeface="Narkisim" pitchFamily="34" charset="-79"/>
                <a:cs typeface="Narkisim" pitchFamily="34" charset="-79"/>
              </a:rPr>
              <a:t>Coppi</a:t>
            </a:r>
            <a:r>
              <a:rPr lang="en-US" sz="1600" dirty="0">
                <a:latin typeface="Narkisim" pitchFamily="34" charset="-79"/>
                <a:cs typeface="Narkisim" pitchFamily="34" charset="-79"/>
              </a:rPr>
              <a:t> of </a:t>
            </a:r>
            <a:r>
              <a:rPr lang="en-US" sz="1600" dirty="0" err="1">
                <a:latin typeface="Narkisim" pitchFamily="34" charset="-79"/>
                <a:cs typeface="Narkisim" pitchFamily="34" charset="-79"/>
              </a:rPr>
              <a:t>Cesenatico</a:t>
            </a:r>
            <a:r>
              <a:rPr lang="en-US" sz="1600" dirty="0">
                <a:latin typeface="Narkisim" pitchFamily="34" charset="-79"/>
                <a:cs typeface="Narkisim" pitchFamily="34" charset="-79"/>
              </a:rPr>
              <a:t> and immediately showed undoubted qualities of great climber, winning many races. In 1990 he was third in the Tour of Italy amateurs, in 1991 the second and in 1992 he won ahead of Vincenzo Galati and Andrea Noah. In 1993 he participated in the first Tour of Italy for professionals, retired after a few steps to </a:t>
            </a:r>
            <a:r>
              <a:rPr lang="en-US" sz="1600" dirty="0" smtClean="0">
                <a:latin typeface="Narkisim" pitchFamily="34" charset="-79"/>
                <a:cs typeface="Narkisim" pitchFamily="34" charset="-79"/>
              </a:rPr>
              <a:t>tendonitis. In </a:t>
            </a:r>
            <a:r>
              <a:rPr lang="en-US" sz="1600" dirty="0">
                <a:latin typeface="Narkisim" pitchFamily="34" charset="-79"/>
                <a:cs typeface="Narkisim" pitchFamily="34" charset="-79"/>
              </a:rPr>
              <a:t>1994 it passed to the Carrera del ds David </a:t>
            </a:r>
            <a:r>
              <a:rPr lang="en-US" sz="1600" dirty="0" err="1">
                <a:latin typeface="Narkisim" pitchFamily="34" charset="-79"/>
                <a:cs typeface="Narkisim" pitchFamily="34" charset="-79"/>
              </a:rPr>
              <a:t>Boifava</a:t>
            </a:r>
            <a:r>
              <a:rPr lang="en-US" sz="1600" dirty="0">
                <a:latin typeface="Narkisim" pitchFamily="34" charset="-79"/>
                <a:cs typeface="Narkisim" pitchFamily="34" charset="-79"/>
              </a:rPr>
              <a:t>. The explosion occurred as a professional cyclist in the Tour of Italy that year, with stage victories in </a:t>
            </a:r>
            <a:r>
              <a:rPr lang="en-US" sz="1600" dirty="0" err="1">
                <a:latin typeface="Narkisim" pitchFamily="34" charset="-79"/>
                <a:cs typeface="Narkisim" pitchFamily="34" charset="-79"/>
              </a:rPr>
              <a:t>Merano</a:t>
            </a:r>
            <a:r>
              <a:rPr lang="en-US" sz="1600" dirty="0">
                <a:latin typeface="Narkisim" pitchFamily="34" charset="-79"/>
                <a:cs typeface="Narkisim" pitchFamily="34" charset="-79"/>
              </a:rPr>
              <a:t>, </a:t>
            </a:r>
            <a:r>
              <a:rPr lang="en-US" sz="1600" dirty="0" err="1">
                <a:latin typeface="Narkisim" pitchFamily="34" charset="-79"/>
                <a:cs typeface="Narkisim" pitchFamily="34" charset="-79"/>
              </a:rPr>
              <a:t>Aprica</a:t>
            </a:r>
            <a:r>
              <a:rPr lang="en-US" sz="1600" dirty="0">
                <a:latin typeface="Narkisim" pitchFamily="34" charset="-79"/>
                <a:cs typeface="Narkisim" pitchFamily="34" charset="-79"/>
              </a:rPr>
              <a:t> and second place in the final standings, behind </a:t>
            </a:r>
            <a:r>
              <a:rPr lang="en-US" sz="1600" dirty="0" err="1">
                <a:latin typeface="Narkisim" pitchFamily="34" charset="-79"/>
                <a:cs typeface="Narkisim" pitchFamily="34" charset="-79"/>
              </a:rPr>
              <a:t>Yevgeny</a:t>
            </a:r>
            <a:r>
              <a:rPr lang="en-US" sz="1600" dirty="0">
                <a:latin typeface="Narkisim" pitchFamily="34" charset="-79"/>
                <a:cs typeface="Narkisim" pitchFamily="34" charset="-79"/>
              </a:rPr>
              <a:t> </a:t>
            </a:r>
            <a:r>
              <a:rPr lang="en-US" sz="1600" dirty="0" err="1">
                <a:latin typeface="Narkisim" pitchFamily="34" charset="-79"/>
                <a:cs typeface="Narkisim" pitchFamily="34" charset="-79"/>
              </a:rPr>
              <a:t>Berzin</a:t>
            </a:r>
            <a:r>
              <a:rPr lang="en-US" sz="1600" dirty="0" smtClean="0">
                <a:latin typeface="Narkisim" pitchFamily="34" charset="-79"/>
                <a:cs typeface="Narkisim" pitchFamily="34" charset="-79"/>
              </a:rPr>
              <a:t>. </a:t>
            </a:r>
            <a:r>
              <a:rPr lang="en-US" sz="1600" dirty="0">
                <a:latin typeface="Narkisim" pitchFamily="34" charset="-79"/>
                <a:cs typeface="Narkisim" pitchFamily="34" charset="-79"/>
              </a:rPr>
              <a:t>In the fraction of '</a:t>
            </a:r>
            <a:r>
              <a:rPr lang="en-US" sz="1600" dirty="0" err="1">
                <a:latin typeface="Narkisim" pitchFamily="34" charset="-79"/>
                <a:cs typeface="Narkisim" pitchFamily="34" charset="-79"/>
              </a:rPr>
              <a:t>Aprica</a:t>
            </a:r>
            <a:r>
              <a:rPr lang="en-US" sz="1600" dirty="0">
                <a:latin typeface="Narkisim" pitchFamily="34" charset="-79"/>
                <a:cs typeface="Narkisim" pitchFamily="34" charset="-79"/>
              </a:rPr>
              <a:t> snapped on the </a:t>
            </a:r>
            <a:r>
              <a:rPr lang="en-US" sz="1600" dirty="0" err="1">
                <a:latin typeface="Narkisim" pitchFamily="34" charset="-79"/>
                <a:cs typeface="Narkisim" pitchFamily="34" charset="-79"/>
              </a:rPr>
              <a:t>Mortirolo</a:t>
            </a:r>
            <a:r>
              <a:rPr lang="en-US" sz="1600" dirty="0">
                <a:latin typeface="Narkisim" pitchFamily="34" charset="-79"/>
                <a:cs typeface="Narkisim" pitchFamily="34" charset="-79"/>
              </a:rPr>
              <a:t>, leaving behind the Russian </a:t>
            </a:r>
            <a:r>
              <a:rPr lang="en-US" sz="1600" dirty="0" err="1">
                <a:latin typeface="Narkisim" pitchFamily="34" charset="-79"/>
                <a:cs typeface="Narkisim" pitchFamily="34" charset="-79"/>
              </a:rPr>
              <a:t>Yevgeny</a:t>
            </a:r>
            <a:r>
              <a:rPr lang="en-US" sz="1600" dirty="0">
                <a:latin typeface="Narkisim" pitchFamily="34" charset="-79"/>
                <a:cs typeface="Narkisim" pitchFamily="34" charset="-79"/>
              </a:rPr>
              <a:t> </a:t>
            </a:r>
            <a:r>
              <a:rPr lang="en-US" sz="1600" dirty="0" err="1">
                <a:latin typeface="Narkisim" pitchFamily="34" charset="-79"/>
                <a:cs typeface="Narkisim" pitchFamily="34" charset="-79"/>
              </a:rPr>
              <a:t>Berzin</a:t>
            </a:r>
            <a:r>
              <a:rPr lang="en-US" sz="1600" dirty="0">
                <a:latin typeface="Narkisim" pitchFamily="34" charset="-79"/>
                <a:cs typeface="Narkisim" pitchFamily="34" charset="-79"/>
              </a:rPr>
              <a:t> and Spaniard Miguel </a:t>
            </a:r>
            <a:r>
              <a:rPr lang="en-US" sz="1600" dirty="0" err="1">
                <a:latin typeface="Narkisim" pitchFamily="34" charset="-79"/>
                <a:cs typeface="Narkisim" pitchFamily="34" charset="-79"/>
              </a:rPr>
              <a:t>Indurain</a:t>
            </a:r>
            <a:r>
              <a:rPr lang="en-US" sz="1600" dirty="0">
                <a:latin typeface="Narkisim" pitchFamily="34" charset="-79"/>
                <a:cs typeface="Narkisim" pitchFamily="34" charset="-79"/>
              </a:rPr>
              <a:t>: After you took a deep breath and have put people back to </a:t>
            </a:r>
            <a:r>
              <a:rPr lang="en-US" sz="1600" dirty="0" err="1">
                <a:latin typeface="Narkisim" pitchFamily="34" charset="-79"/>
                <a:cs typeface="Narkisim" pitchFamily="34" charset="-79"/>
              </a:rPr>
              <a:t>Indurain</a:t>
            </a:r>
            <a:r>
              <a:rPr lang="en-US" sz="1600" dirty="0">
                <a:latin typeface="Narkisim" pitchFamily="34" charset="-79"/>
                <a:cs typeface="Narkisim" pitchFamily="34" charset="-79"/>
              </a:rPr>
              <a:t>, at the crossing of Santa Cristina hung up going to win the stage. Making its debut at the Tour de France closed third overall, behind Miguel </a:t>
            </a:r>
            <a:r>
              <a:rPr lang="en-US" sz="1600" dirty="0" err="1">
                <a:latin typeface="Narkisim" pitchFamily="34" charset="-79"/>
                <a:cs typeface="Narkisim" pitchFamily="34" charset="-79"/>
              </a:rPr>
              <a:t>Indurain</a:t>
            </a:r>
            <a:r>
              <a:rPr lang="en-US" sz="1600" dirty="0">
                <a:latin typeface="Narkisim" pitchFamily="34" charset="-79"/>
                <a:cs typeface="Narkisim" pitchFamily="34" charset="-79"/>
              </a:rPr>
              <a:t> and the Latvian </a:t>
            </a:r>
            <a:r>
              <a:rPr lang="en-US" sz="1600" dirty="0" err="1">
                <a:latin typeface="Narkisim" pitchFamily="34" charset="-79"/>
                <a:cs typeface="Narkisim" pitchFamily="34" charset="-79"/>
              </a:rPr>
              <a:t>Pyotr</a:t>
            </a:r>
            <a:r>
              <a:rPr lang="en-US" sz="1600" dirty="0">
                <a:latin typeface="Narkisim" pitchFamily="34" charset="-79"/>
                <a:cs typeface="Narkisim" pitchFamily="34" charset="-79"/>
              </a:rPr>
              <a:t> </a:t>
            </a:r>
            <a:r>
              <a:rPr lang="en-US" sz="1600" dirty="0" err="1">
                <a:latin typeface="Narkisim" pitchFamily="34" charset="-79"/>
                <a:cs typeface="Narkisim" pitchFamily="34" charset="-79"/>
              </a:rPr>
              <a:t>Ugrumov</a:t>
            </a:r>
            <a:r>
              <a:rPr lang="en-US" sz="1600" dirty="0">
                <a:latin typeface="Narkisim" pitchFamily="34" charset="-79"/>
                <a:cs typeface="Narkisim" pitchFamily="34" charset="-79"/>
              </a:rPr>
              <a:t>, also won the white jersey for best young rider. In the stage of Val </a:t>
            </a:r>
            <a:r>
              <a:rPr lang="en-US" sz="1600" dirty="0" err="1">
                <a:latin typeface="Narkisim" pitchFamily="34" charset="-79"/>
                <a:cs typeface="Narkisim" pitchFamily="34" charset="-79"/>
              </a:rPr>
              <a:t>Thorens</a:t>
            </a:r>
            <a:r>
              <a:rPr lang="en-US" sz="1600" dirty="0">
                <a:latin typeface="Narkisim" pitchFamily="34" charset="-79"/>
                <a:cs typeface="Narkisim" pitchFamily="34" charset="-79"/>
              </a:rPr>
              <a:t>, in spite of a bad fall, he managed to remove all the strongest and reach the finish line third</a:t>
            </a:r>
            <a:r>
              <a:rPr lang="en-US" sz="1600" dirty="0" smtClean="0">
                <a:latin typeface="Narkisim" pitchFamily="34" charset="-79"/>
                <a:cs typeface="Narkisim" pitchFamily="34" charset="-79"/>
              </a:rPr>
              <a:t>.</a:t>
            </a:r>
            <a:endParaRPr lang="it-IT" sz="1600" dirty="0">
              <a:latin typeface="Narkisim" pitchFamily="34" charset="-79"/>
              <a:cs typeface="Narkisim" pitchFamily="34" charset="-79"/>
            </a:endParaRPr>
          </a:p>
        </p:txBody>
      </p:sp>
    </p:spTree>
    <p:extLst>
      <p:ext uri="{BB962C8B-B14F-4D97-AF65-F5344CB8AC3E}">
        <p14:creationId xmlns:p14="http://schemas.microsoft.com/office/powerpoint/2010/main" val="3583500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476672"/>
            <a:ext cx="7024744" cy="1143000"/>
          </a:xfrm>
        </p:spPr>
        <p:txBody>
          <a:bodyPr>
            <a:normAutofit/>
          </a:bodyPr>
          <a:lstStyle/>
          <a:p>
            <a:r>
              <a:rPr lang="en-US" sz="3200" dirty="0">
                <a:latin typeface="Algerian" pitchFamily="82" charset="0"/>
              </a:rPr>
              <a:t>1996-1997: the return and the third place at the Tour </a:t>
            </a:r>
            <a:endParaRPr lang="it-IT" sz="3200" dirty="0">
              <a:latin typeface="Algerian" pitchFamily="82" charset="0"/>
            </a:endParaRPr>
          </a:p>
        </p:txBody>
      </p:sp>
      <p:sp>
        <p:nvSpPr>
          <p:cNvPr id="3" name="Segnaposto contenuto 2"/>
          <p:cNvSpPr>
            <a:spLocks noGrp="1"/>
          </p:cNvSpPr>
          <p:nvPr>
            <p:ph idx="1"/>
          </p:nvPr>
        </p:nvSpPr>
        <p:spPr>
          <a:xfrm>
            <a:off x="467544" y="1556792"/>
            <a:ext cx="5472608" cy="4608512"/>
          </a:xfrm>
        </p:spPr>
        <p:txBody>
          <a:bodyPr>
            <a:noAutofit/>
          </a:bodyPr>
          <a:lstStyle/>
          <a:p>
            <a:pPr marL="68580" indent="0">
              <a:buNone/>
            </a:pPr>
            <a:r>
              <a:rPr lang="en-US" sz="1400" dirty="0" smtClean="0">
                <a:latin typeface="Narkisim" pitchFamily="34" charset="-79"/>
                <a:cs typeface="Narkisim" pitchFamily="34" charset="-79"/>
              </a:rPr>
              <a:t>Between </a:t>
            </a:r>
            <a:r>
              <a:rPr lang="en-US" sz="1400" dirty="0">
                <a:latin typeface="Narkisim" pitchFamily="34" charset="-79"/>
                <a:cs typeface="Narkisim" pitchFamily="34" charset="-79"/>
              </a:rPr>
              <a:t>July and September 1996 </a:t>
            </a:r>
            <a:r>
              <a:rPr lang="en-US" sz="1400" dirty="0" err="1">
                <a:latin typeface="Narkisim" pitchFamily="34" charset="-79"/>
                <a:cs typeface="Narkisim" pitchFamily="34" charset="-79"/>
              </a:rPr>
              <a:t>Pantani</a:t>
            </a:r>
            <a:r>
              <a:rPr lang="en-US" sz="1400" dirty="0">
                <a:latin typeface="Narkisim" pitchFamily="34" charset="-79"/>
                <a:cs typeface="Narkisim" pitchFamily="34" charset="-79"/>
              </a:rPr>
              <a:t> racing in a dozen official competitions in preparation for the next season. For 1997 he moved to the new </a:t>
            </a:r>
            <a:r>
              <a:rPr lang="en-US" sz="1400" dirty="0" err="1">
                <a:latin typeface="Narkisim" pitchFamily="34" charset="-79"/>
                <a:cs typeface="Narkisim" pitchFamily="34" charset="-79"/>
              </a:rPr>
              <a:t>Mercatone</a:t>
            </a:r>
            <a:r>
              <a:rPr lang="en-US" sz="1400" dirty="0">
                <a:latin typeface="Narkisim" pitchFamily="34" charset="-79"/>
                <a:cs typeface="Narkisim" pitchFamily="34" charset="-79"/>
              </a:rPr>
              <a:t> </a:t>
            </a:r>
            <a:r>
              <a:rPr lang="en-US" sz="1400" dirty="0" smtClean="0">
                <a:latin typeface="Narkisim" pitchFamily="34" charset="-79"/>
                <a:cs typeface="Narkisim" pitchFamily="34" charset="-79"/>
              </a:rPr>
              <a:t> A </a:t>
            </a:r>
            <a:r>
              <a:rPr lang="en-US" sz="1400" dirty="0">
                <a:latin typeface="Narkisim" pitchFamily="34" charset="-79"/>
                <a:cs typeface="Narkisim" pitchFamily="34" charset="-79"/>
              </a:rPr>
              <a:t>team sponsored by Romano Overview and built around the Romagna to point to the grand tours. But bad luck was still around the corner: the Tour of Italy </a:t>
            </a:r>
            <a:r>
              <a:rPr lang="en-US" sz="1400" dirty="0" err="1">
                <a:latin typeface="Narkisim" pitchFamily="34" charset="-79"/>
                <a:cs typeface="Narkisim" pitchFamily="34" charset="-79"/>
              </a:rPr>
              <a:t>Pantani</a:t>
            </a:r>
            <a:r>
              <a:rPr lang="en-US" sz="1400" dirty="0">
                <a:latin typeface="Narkisim" pitchFamily="34" charset="-79"/>
                <a:cs typeface="Narkisim" pitchFamily="34" charset="-79"/>
              </a:rPr>
              <a:t> suffered another accident, in interlocutory stage of the race, the descent of </a:t>
            </a:r>
            <a:r>
              <a:rPr lang="en-US" sz="1400" dirty="0" err="1">
                <a:latin typeface="Narkisim" pitchFamily="34" charset="-79"/>
                <a:cs typeface="Narkisim" pitchFamily="34" charset="-79"/>
              </a:rPr>
              <a:t>Chiunzi</a:t>
            </a:r>
            <a:r>
              <a:rPr lang="en-US" sz="1400" dirty="0">
                <a:latin typeface="Narkisim" pitchFamily="34" charset="-79"/>
                <a:cs typeface="Narkisim" pitchFamily="34" charset="-79"/>
              </a:rPr>
              <a:t> crossing at km 182, because of a cat that had crossed the street to passage of the group. He managed to finish the stage thanks to teammates, but the hospital found to have suffered a laceration an inch in muscle fibers of the left thigh. He abandoned the </a:t>
            </a:r>
            <a:r>
              <a:rPr lang="en-US" sz="1400" dirty="0" smtClean="0">
                <a:latin typeface="Narkisim" pitchFamily="34" charset="-79"/>
                <a:cs typeface="Narkisim" pitchFamily="34" charset="-79"/>
              </a:rPr>
              <a:t>race. This </a:t>
            </a:r>
            <a:r>
              <a:rPr lang="en-US" sz="1400" dirty="0">
                <a:latin typeface="Narkisim" pitchFamily="34" charset="-79"/>
                <a:cs typeface="Narkisim" pitchFamily="34" charset="-79"/>
              </a:rPr>
              <a:t>time, quickly recovered and returned to riding in the Tour the same year, where he fought long for the yellow jersey, bringing two more stage wins, yet the </a:t>
            </a:r>
            <a:r>
              <a:rPr lang="en-US" sz="1400" dirty="0" err="1">
                <a:latin typeface="Narkisim" pitchFamily="34" charset="-79"/>
                <a:cs typeface="Narkisim" pitchFamily="34" charset="-79"/>
              </a:rPr>
              <a:t>Alpe</a:t>
            </a:r>
            <a:r>
              <a:rPr lang="en-US" sz="1400" dirty="0">
                <a:latin typeface="Narkisim" pitchFamily="34" charset="-79"/>
                <a:cs typeface="Narkisim" pitchFamily="34" charset="-79"/>
              </a:rPr>
              <a:t> </a:t>
            </a:r>
            <a:r>
              <a:rPr lang="en-US" sz="1400" dirty="0" err="1">
                <a:latin typeface="Narkisim" pitchFamily="34" charset="-79"/>
                <a:cs typeface="Narkisim" pitchFamily="34" charset="-79"/>
              </a:rPr>
              <a:t>d'Huez</a:t>
            </a:r>
            <a:r>
              <a:rPr lang="en-US" sz="1400" dirty="0">
                <a:latin typeface="Narkisim" pitchFamily="34" charset="-79"/>
                <a:cs typeface="Narkisim" pitchFamily="34" charset="-79"/>
              </a:rPr>
              <a:t>, pulling </a:t>
            </a:r>
            <a:r>
              <a:rPr lang="en-US" sz="1400" dirty="0" err="1">
                <a:latin typeface="Narkisim" pitchFamily="34" charset="-79"/>
                <a:cs typeface="Narkisim" pitchFamily="34" charset="-79"/>
              </a:rPr>
              <a:t>Virenque</a:t>
            </a:r>
            <a:r>
              <a:rPr lang="en-US" sz="1400" dirty="0">
                <a:latin typeface="Narkisim" pitchFamily="34" charset="-79"/>
                <a:cs typeface="Narkisim" pitchFamily="34" charset="-79"/>
              </a:rPr>
              <a:t> and </a:t>
            </a:r>
            <a:r>
              <a:rPr lang="en-US" sz="1400" dirty="0" err="1">
                <a:latin typeface="Narkisim" pitchFamily="34" charset="-79"/>
                <a:cs typeface="Narkisim" pitchFamily="34" charset="-79"/>
              </a:rPr>
              <a:t>Ullrich</a:t>
            </a:r>
            <a:r>
              <a:rPr lang="en-US" sz="1400" dirty="0">
                <a:latin typeface="Narkisim" pitchFamily="34" charset="-79"/>
                <a:cs typeface="Narkisim" pitchFamily="34" charset="-79"/>
              </a:rPr>
              <a:t>, </a:t>
            </a:r>
            <a:r>
              <a:rPr lang="en-US" sz="1400" dirty="0" smtClean="0">
                <a:latin typeface="Narkisim" pitchFamily="34" charset="-79"/>
                <a:cs typeface="Narkisim" pitchFamily="34" charset="-79"/>
              </a:rPr>
              <a:t>and </a:t>
            </a:r>
            <a:r>
              <a:rPr lang="en-US" sz="1400" dirty="0" err="1">
                <a:latin typeface="Narkisim" pitchFamily="34" charset="-79"/>
                <a:cs typeface="Narkisim" pitchFamily="34" charset="-79"/>
              </a:rPr>
              <a:t>Morzine</a:t>
            </a:r>
            <a:r>
              <a:rPr lang="en-US" sz="1400" dirty="0">
                <a:latin typeface="Narkisim" pitchFamily="34" charset="-79"/>
                <a:cs typeface="Narkisim" pitchFamily="34" charset="-79"/>
              </a:rPr>
              <a:t>. Specifically covered </a:t>
            </a:r>
            <a:r>
              <a:rPr lang="en-US" sz="1400" dirty="0" err="1">
                <a:latin typeface="Narkisim" pitchFamily="34" charset="-79"/>
                <a:cs typeface="Narkisim" pitchFamily="34" charset="-79"/>
              </a:rPr>
              <a:t>Alpe</a:t>
            </a:r>
            <a:r>
              <a:rPr lang="en-US" sz="1400" dirty="0">
                <a:latin typeface="Narkisim" pitchFamily="34" charset="-79"/>
                <a:cs typeface="Narkisim" pitchFamily="34" charset="-79"/>
              </a:rPr>
              <a:t> </a:t>
            </a:r>
            <a:r>
              <a:rPr lang="en-US" sz="1400" dirty="0" err="1">
                <a:latin typeface="Narkisim" pitchFamily="34" charset="-79"/>
                <a:cs typeface="Narkisim" pitchFamily="34" charset="-79"/>
              </a:rPr>
              <a:t>d'Huez</a:t>
            </a:r>
            <a:r>
              <a:rPr lang="en-US" sz="1400" dirty="0">
                <a:latin typeface="Narkisim" pitchFamily="34" charset="-79"/>
                <a:cs typeface="Narkisim" pitchFamily="34" charset="-79"/>
              </a:rPr>
              <a:t> ascent in 37 minutes and 35 seconds, a record.  </a:t>
            </a:r>
            <a:r>
              <a:rPr lang="en-US" sz="1400" dirty="0" smtClean="0">
                <a:latin typeface="Narkisim" pitchFamily="34" charset="-79"/>
                <a:cs typeface="Narkisim" pitchFamily="34" charset="-79"/>
              </a:rPr>
              <a:t>Despite </a:t>
            </a:r>
            <a:r>
              <a:rPr lang="en-US" sz="1400" dirty="0">
                <a:latin typeface="Narkisim" pitchFamily="34" charset="-79"/>
                <a:cs typeface="Narkisim" pitchFamily="34" charset="-79"/>
              </a:rPr>
              <a:t>prevailing on the climbs in the Alps and the Pyrenees, was passed in the standings by </a:t>
            </a:r>
            <a:r>
              <a:rPr lang="en-US" sz="1400" dirty="0" err="1">
                <a:latin typeface="Narkisim" pitchFamily="34" charset="-79"/>
                <a:cs typeface="Narkisim" pitchFamily="34" charset="-79"/>
              </a:rPr>
              <a:t>Ullrich</a:t>
            </a:r>
            <a:r>
              <a:rPr lang="en-US" sz="1400" dirty="0">
                <a:latin typeface="Narkisim" pitchFamily="34" charset="-79"/>
                <a:cs typeface="Narkisim" pitchFamily="34" charset="-79"/>
              </a:rPr>
              <a:t>, who managed to recover the time lost thanks to the time-trial stages, in which was stronger, bringing the yellow jersey to Paris; </a:t>
            </a:r>
            <a:r>
              <a:rPr lang="en-US" sz="1400" dirty="0" err="1">
                <a:latin typeface="Narkisim" pitchFamily="34" charset="-79"/>
                <a:cs typeface="Narkisim" pitchFamily="34" charset="-79"/>
              </a:rPr>
              <a:t>Pantani</a:t>
            </a:r>
            <a:r>
              <a:rPr lang="en-US" sz="1400" dirty="0">
                <a:latin typeface="Narkisim" pitchFamily="34" charset="-79"/>
                <a:cs typeface="Narkisim" pitchFamily="34" charset="-79"/>
              </a:rPr>
              <a:t> he finished in third place in the final standings behind even Richard </a:t>
            </a:r>
            <a:r>
              <a:rPr lang="en-US" sz="1400" dirty="0" err="1">
                <a:latin typeface="Narkisim" pitchFamily="34" charset="-79"/>
                <a:cs typeface="Narkisim" pitchFamily="34" charset="-79"/>
              </a:rPr>
              <a:t>Virenque</a:t>
            </a:r>
            <a:r>
              <a:rPr lang="en-US" sz="1400" dirty="0">
                <a:latin typeface="Narkisim" pitchFamily="34" charset="-79"/>
                <a:cs typeface="Narkisim" pitchFamily="34" charset="-79"/>
              </a:rPr>
              <a:t>.</a:t>
            </a:r>
            <a:endParaRPr lang="it-IT" sz="1400" dirty="0">
              <a:latin typeface="Narkisim" pitchFamily="34" charset="-79"/>
              <a:cs typeface="Narkisim" pitchFamily="34" charset="-79"/>
            </a:endParaRPr>
          </a:p>
        </p:txBody>
      </p:sp>
      <p:pic>
        <p:nvPicPr>
          <p:cNvPr id="2050" name="Picture 2" descr="C:\Users\ico99\Desktop\798px-Marco-pantani-121666969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1628800"/>
            <a:ext cx="2808312" cy="3812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0903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548680"/>
            <a:ext cx="7024744" cy="685880"/>
          </a:xfrm>
        </p:spPr>
        <p:txBody>
          <a:bodyPr>
            <a:normAutofit/>
          </a:bodyPr>
          <a:lstStyle/>
          <a:p>
            <a:r>
              <a:rPr lang="it-IT" sz="3200" dirty="0">
                <a:latin typeface="Algerian" pitchFamily="82" charset="0"/>
              </a:rPr>
              <a:t>2000: The </a:t>
            </a:r>
            <a:r>
              <a:rPr lang="it-IT" sz="3200" dirty="0" err="1">
                <a:latin typeface="Algerian" pitchFamily="82" charset="0"/>
              </a:rPr>
              <a:t>second</a:t>
            </a:r>
            <a:r>
              <a:rPr lang="it-IT" sz="3200" dirty="0">
                <a:latin typeface="Algerian" pitchFamily="82" charset="0"/>
              </a:rPr>
              <a:t> </a:t>
            </a:r>
            <a:r>
              <a:rPr lang="it-IT" sz="3200" dirty="0" err="1">
                <a:latin typeface="Algerian" pitchFamily="82" charset="0"/>
              </a:rPr>
              <a:t>coming</a:t>
            </a:r>
            <a:endParaRPr lang="it-IT" sz="3200" dirty="0">
              <a:latin typeface="Algerian" pitchFamily="82" charset="0"/>
            </a:endParaRPr>
          </a:p>
        </p:txBody>
      </p:sp>
      <p:sp>
        <p:nvSpPr>
          <p:cNvPr id="3" name="Segnaposto contenuto 2"/>
          <p:cNvSpPr>
            <a:spLocks noGrp="1"/>
          </p:cNvSpPr>
          <p:nvPr>
            <p:ph idx="1"/>
          </p:nvPr>
        </p:nvSpPr>
        <p:spPr>
          <a:xfrm>
            <a:off x="410103" y="1124744"/>
            <a:ext cx="5458041" cy="4752528"/>
          </a:xfrm>
        </p:spPr>
        <p:txBody>
          <a:bodyPr>
            <a:noAutofit/>
          </a:bodyPr>
          <a:lstStyle/>
          <a:p>
            <a:pPr marL="68580" indent="0">
              <a:buNone/>
            </a:pPr>
            <a:r>
              <a:rPr lang="en-US" sz="1400" dirty="0" err="1" smtClean="0">
                <a:latin typeface="Narkisim" pitchFamily="34" charset="-79"/>
                <a:cs typeface="Narkisim" pitchFamily="34" charset="-79"/>
              </a:rPr>
              <a:t>Pantani</a:t>
            </a:r>
            <a:r>
              <a:rPr lang="en-US" sz="1400" dirty="0" smtClean="0">
                <a:latin typeface="Narkisim" pitchFamily="34" charset="-79"/>
                <a:cs typeface="Narkisim" pitchFamily="34" charset="-79"/>
              </a:rPr>
              <a:t> </a:t>
            </a:r>
            <a:r>
              <a:rPr lang="en-US" sz="1400" dirty="0">
                <a:latin typeface="Narkisim" pitchFamily="34" charset="-79"/>
                <a:cs typeface="Narkisim" pitchFamily="34" charset="-79"/>
              </a:rPr>
              <a:t>returned to racing in 2000, but despite the formal requirements, the major difficulty is </a:t>
            </a:r>
            <a:r>
              <a:rPr lang="en-US" sz="1400" dirty="0" smtClean="0">
                <a:latin typeface="Narkisim" pitchFamily="34" charset="-79"/>
                <a:cs typeface="Narkisim" pitchFamily="34" charset="-79"/>
              </a:rPr>
              <a:t>psychological. Mark </a:t>
            </a:r>
            <a:r>
              <a:rPr lang="en-US" sz="1400" dirty="0">
                <a:latin typeface="Narkisim" pitchFamily="34" charset="-79"/>
                <a:cs typeface="Narkisim" pitchFamily="34" charset="-79"/>
              </a:rPr>
              <a:t>struggled to get going and prepare for the </a:t>
            </a:r>
            <a:r>
              <a:rPr lang="en-US" sz="1400" dirty="0" err="1">
                <a:latin typeface="Narkisim" pitchFamily="34" charset="-79"/>
                <a:cs typeface="Narkisim" pitchFamily="34" charset="-79"/>
              </a:rPr>
              <a:t>Giro</a:t>
            </a:r>
            <a:r>
              <a:rPr lang="en-US" sz="1400" dirty="0">
                <a:latin typeface="Narkisim" pitchFamily="34" charset="-79"/>
                <a:cs typeface="Narkisim" pitchFamily="34" charset="-79"/>
              </a:rPr>
              <a:t> became more fragmented to become non-existent. The problem of the cocaine was later passed, but in the </a:t>
            </a:r>
            <a:r>
              <a:rPr lang="en-US" sz="1400" dirty="0" err="1">
                <a:latin typeface="Narkisim" pitchFamily="34" charset="-79"/>
                <a:cs typeface="Narkisim" pitchFamily="34" charset="-79"/>
              </a:rPr>
              <a:t>Giro</a:t>
            </a:r>
            <a:r>
              <a:rPr lang="en-US" sz="1400" dirty="0">
                <a:latin typeface="Narkisim" pitchFamily="34" charset="-79"/>
                <a:cs typeface="Narkisim" pitchFamily="34" charset="-79"/>
              </a:rPr>
              <a:t>, the physical preparation was not suitable for a race so hard. One is now in </a:t>
            </a:r>
            <a:r>
              <a:rPr lang="en-US" sz="1400" dirty="0" err="1">
                <a:latin typeface="Narkisim" pitchFamily="34" charset="-79"/>
                <a:cs typeface="Narkisim" pitchFamily="34" charset="-79"/>
              </a:rPr>
              <a:t>Mercatone</a:t>
            </a:r>
            <a:r>
              <a:rPr lang="en-US" sz="1400" dirty="0">
                <a:latin typeface="Narkisim" pitchFamily="34" charset="-79"/>
                <a:cs typeface="Narkisim" pitchFamily="34" charset="-79"/>
              </a:rPr>
              <a:t> thought of a tour without Mark, with </a:t>
            </a:r>
            <a:r>
              <a:rPr lang="en-US" sz="1400" dirty="0" err="1">
                <a:latin typeface="Narkisim" pitchFamily="34" charset="-79"/>
                <a:cs typeface="Narkisim" pitchFamily="34" charset="-79"/>
              </a:rPr>
              <a:t>Garzelli</a:t>
            </a:r>
            <a:r>
              <a:rPr lang="en-US" sz="1400" dirty="0">
                <a:latin typeface="Narkisim" pitchFamily="34" charset="-79"/>
                <a:cs typeface="Narkisim" pitchFamily="34" charset="-79"/>
              </a:rPr>
              <a:t> captain, but, surprisingly, Marco participated in the tour, making themselves available for </a:t>
            </a:r>
            <a:r>
              <a:rPr lang="en-US" sz="1400" dirty="0" err="1">
                <a:latin typeface="Narkisim" pitchFamily="34" charset="-79"/>
                <a:cs typeface="Narkisim" pitchFamily="34" charset="-79"/>
              </a:rPr>
              <a:t>Garzelli</a:t>
            </a:r>
            <a:r>
              <a:rPr lang="en-US" sz="1400" dirty="0">
                <a:latin typeface="Narkisim" pitchFamily="34" charset="-79"/>
                <a:cs typeface="Narkisim" pitchFamily="34" charset="-79"/>
              </a:rPr>
              <a:t>, a young promising. In fact, the nine seats in the </a:t>
            </a:r>
            <a:r>
              <a:rPr lang="en-US" sz="1400" dirty="0" err="1">
                <a:latin typeface="Narkisim" pitchFamily="34" charset="-79"/>
                <a:cs typeface="Narkisim" pitchFamily="34" charset="-79"/>
              </a:rPr>
              <a:t>Mercatone</a:t>
            </a:r>
            <a:r>
              <a:rPr lang="en-US" sz="1400" dirty="0">
                <a:latin typeface="Narkisim" pitchFamily="34" charset="-79"/>
                <a:cs typeface="Narkisim" pitchFamily="34" charset="-79"/>
              </a:rPr>
              <a:t> One for the </a:t>
            </a:r>
            <a:r>
              <a:rPr lang="en-US" sz="1400" dirty="0" err="1">
                <a:latin typeface="Narkisim" pitchFamily="34" charset="-79"/>
                <a:cs typeface="Narkisim" pitchFamily="34" charset="-79"/>
              </a:rPr>
              <a:t>Giro</a:t>
            </a:r>
            <a:r>
              <a:rPr lang="en-US" sz="1400" dirty="0">
                <a:latin typeface="Narkisim" pitchFamily="34" charset="-79"/>
                <a:cs typeface="Narkisim" pitchFamily="34" charset="-79"/>
              </a:rPr>
              <a:t> were for </a:t>
            </a:r>
            <a:r>
              <a:rPr lang="en-US" sz="1400" dirty="0" err="1">
                <a:latin typeface="Narkisim" pitchFamily="34" charset="-79"/>
                <a:cs typeface="Narkisim" pitchFamily="34" charset="-79"/>
              </a:rPr>
              <a:t>Garzelli</a:t>
            </a:r>
            <a:r>
              <a:rPr lang="en-US" sz="1400" dirty="0">
                <a:latin typeface="Narkisim" pitchFamily="34" charset="-79"/>
                <a:cs typeface="Narkisim" pitchFamily="34" charset="-79"/>
              </a:rPr>
              <a:t>, De Paoli, Veil, </a:t>
            </a:r>
            <a:r>
              <a:rPr lang="en-US" sz="1400" dirty="0" err="1">
                <a:latin typeface="Narkisim" pitchFamily="34" charset="-79"/>
                <a:cs typeface="Narkisim" pitchFamily="34" charset="-79"/>
              </a:rPr>
              <a:t>Zaina</a:t>
            </a:r>
            <a:r>
              <a:rPr lang="en-US" sz="1400" dirty="0">
                <a:latin typeface="Narkisim" pitchFamily="34" charset="-79"/>
                <a:cs typeface="Narkisim" pitchFamily="34" charset="-79"/>
              </a:rPr>
              <a:t>, </a:t>
            </a:r>
            <a:r>
              <a:rPr lang="en-US" sz="1400" dirty="0" err="1">
                <a:latin typeface="Narkisim" pitchFamily="34" charset="-79"/>
                <a:cs typeface="Narkisim" pitchFamily="34" charset="-79"/>
              </a:rPr>
              <a:t>Brignoli</a:t>
            </a:r>
            <a:r>
              <a:rPr lang="en-US" sz="1400" dirty="0">
                <a:latin typeface="Narkisim" pitchFamily="34" charset="-79"/>
                <a:cs typeface="Narkisim" pitchFamily="34" charset="-79"/>
              </a:rPr>
              <a:t>, </a:t>
            </a:r>
            <a:r>
              <a:rPr lang="en-US" sz="1400" dirty="0" err="1">
                <a:latin typeface="Narkisim" pitchFamily="34" charset="-79"/>
                <a:cs typeface="Narkisim" pitchFamily="34" charset="-79"/>
              </a:rPr>
              <a:t>Borgheresi</a:t>
            </a:r>
            <a:r>
              <a:rPr lang="en-US" sz="1400" dirty="0">
                <a:latin typeface="Narkisim" pitchFamily="34" charset="-79"/>
                <a:cs typeface="Narkisim" pitchFamily="34" charset="-79"/>
              </a:rPr>
              <a:t>, </a:t>
            </a:r>
            <a:r>
              <a:rPr lang="en-US" sz="1400" dirty="0" err="1">
                <a:latin typeface="Narkisim" pitchFamily="34" charset="-79"/>
                <a:cs typeface="Narkisim" pitchFamily="34" charset="-79"/>
              </a:rPr>
              <a:t>Forconi</a:t>
            </a:r>
            <a:r>
              <a:rPr lang="en-US" sz="1400" dirty="0">
                <a:latin typeface="Narkisim" pitchFamily="34" charset="-79"/>
                <a:cs typeface="Narkisim" pitchFamily="34" charset="-79"/>
              </a:rPr>
              <a:t>, </a:t>
            </a:r>
            <a:r>
              <a:rPr lang="en-US" sz="1400" dirty="0" err="1">
                <a:latin typeface="Narkisim" pitchFamily="34" charset="-79"/>
                <a:cs typeface="Narkisim" pitchFamily="34" charset="-79"/>
              </a:rPr>
              <a:t>Fontanelli</a:t>
            </a:r>
            <a:r>
              <a:rPr lang="en-US" sz="1400" dirty="0">
                <a:latin typeface="Narkisim" pitchFamily="34" charset="-79"/>
                <a:cs typeface="Narkisim" pitchFamily="34" charset="-79"/>
              </a:rPr>
              <a:t> and </a:t>
            </a:r>
            <a:r>
              <a:rPr lang="en-US" sz="1400" dirty="0" err="1">
                <a:latin typeface="Narkisim" pitchFamily="34" charset="-79"/>
                <a:cs typeface="Narkisim" pitchFamily="34" charset="-79"/>
              </a:rPr>
              <a:t>Podenzana</a:t>
            </a:r>
            <a:r>
              <a:rPr lang="en-US" sz="1400" dirty="0">
                <a:latin typeface="Narkisim" pitchFamily="34" charset="-79"/>
                <a:cs typeface="Narkisim" pitchFamily="34" charset="-79"/>
              </a:rPr>
              <a:t> which is sacrificed to make way for </a:t>
            </a:r>
            <a:r>
              <a:rPr lang="en-US" sz="1400" dirty="0" err="1">
                <a:latin typeface="Narkisim" pitchFamily="34" charset="-79"/>
                <a:cs typeface="Narkisim" pitchFamily="34" charset="-79"/>
              </a:rPr>
              <a:t>Pantani</a:t>
            </a:r>
            <a:r>
              <a:rPr lang="en-US" sz="1400" dirty="0">
                <a:latin typeface="Narkisim" pitchFamily="34" charset="-79"/>
                <a:cs typeface="Narkisim" pitchFamily="34" charset="-79"/>
              </a:rPr>
              <a:t>. </a:t>
            </a:r>
            <a:r>
              <a:rPr lang="en-US" sz="1400" dirty="0" smtClean="0">
                <a:latin typeface="Narkisim" pitchFamily="34" charset="-79"/>
                <a:cs typeface="Narkisim" pitchFamily="34" charset="-79"/>
              </a:rPr>
              <a:t> </a:t>
            </a:r>
            <a:r>
              <a:rPr lang="en-US" sz="1400" dirty="0">
                <a:latin typeface="Narkisim" pitchFamily="34" charset="-79"/>
                <a:cs typeface="Narkisim" pitchFamily="34" charset="-79"/>
              </a:rPr>
              <a:t>His evidence was clear for its shape is not optimal. Was off and on slopes not shine more like its heyday. Resources instead </a:t>
            </a:r>
            <a:r>
              <a:rPr lang="en-US" sz="1400" dirty="0" err="1">
                <a:latin typeface="Narkisim" pitchFamily="34" charset="-79"/>
                <a:cs typeface="Narkisim" pitchFamily="34" charset="-79"/>
              </a:rPr>
              <a:t>sull'Izoard</a:t>
            </a:r>
            <a:r>
              <a:rPr lang="en-US" sz="1400" dirty="0">
                <a:latin typeface="Narkisim" pitchFamily="34" charset="-79"/>
                <a:cs typeface="Narkisim" pitchFamily="34" charset="-79"/>
              </a:rPr>
              <a:t> where the captain stepped gregarious </a:t>
            </a:r>
            <a:r>
              <a:rPr lang="en-US" sz="1400" dirty="0" err="1">
                <a:latin typeface="Narkisim" pitchFamily="34" charset="-79"/>
                <a:cs typeface="Narkisim" pitchFamily="34" charset="-79"/>
              </a:rPr>
              <a:t>Garzelli</a:t>
            </a:r>
            <a:r>
              <a:rPr lang="en-US" sz="1400" dirty="0">
                <a:latin typeface="Narkisim" pitchFamily="34" charset="-79"/>
                <a:cs typeface="Narkisim" pitchFamily="34" charset="-79"/>
              </a:rPr>
              <a:t>, then the winner of the general classification, and went to grab a second place in a stage that had high hopes for its </a:t>
            </a:r>
            <a:r>
              <a:rPr lang="en-US" sz="1400" dirty="0" smtClean="0">
                <a:latin typeface="Narkisim" pitchFamily="34" charset="-79"/>
                <a:cs typeface="Narkisim" pitchFamily="34" charset="-79"/>
              </a:rPr>
              <a:t>rebirth. Go </a:t>
            </a:r>
            <a:r>
              <a:rPr lang="en-US" sz="1400" dirty="0">
                <a:latin typeface="Narkisim" pitchFamily="34" charset="-79"/>
                <a:cs typeface="Narkisim" pitchFamily="34" charset="-79"/>
              </a:rPr>
              <a:t>all the Tour, where he met Lance Armstrong, future undisputed winner of the following editions (terminated following the doping scandal 2012). Since the first villages in the Pyrenees and the Pirate accumulates a considerable delay. It redeems the Alps: July 13 in a stage of Mont </a:t>
            </a:r>
            <a:r>
              <a:rPr lang="en-US" sz="1400" dirty="0" err="1">
                <a:latin typeface="Narkisim" pitchFamily="34" charset="-79"/>
                <a:cs typeface="Narkisim" pitchFamily="34" charset="-79"/>
              </a:rPr>
              <a:t>Ventoux</a:t>
            </a:r>
            <a:r>
              <a:rPr lang="en-US" sz="1400" dirty="0">
                <a:latin typeface="Narkisim" pitchFamily="34" charset="-79"/>
                <a:cs typeface="Narkisim" pitchFamily="34" charset="-79"/>
              </a:rPr>
              <a:t> sprinted the American getting a stage victory.</a:t>
            </a:r>
            <a:endParaRPr lang="it-IT" sz="1400" dirty="0">
              <a:latin typeface="Narkisim" pitchFamily="34" charset="-79"/>
              <a:cs typeface="Narkisim" pitchFamily="34" charset="-79"/>
            </a:endParaRPr>
          </a:p>
        </p:txBody>
      </p:sp>
      <p:pic>
        <p:nvPicPr>
          <p:cNvPr id="3075" name="Picture 3" descr="C:\Users\ico99\Desktop\Pantani_briancon_2000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1772816"/>
            <a:ext cx="2808312" cy="3697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1047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33725" y="692696"/>
            <a:ext cx="8208912" cy="4278094"/>
          </a:xfrm>
          <a:prstGeom prst="rect">
            <a:avLst/>
          </a:prstGeom>
        </p:spPr>
        <p:txBody>
          <a:bodyPr wrap="square">
            <a:spAutoFit/>
          </a:bodyPr>
          <a:lstStyle/>
          <a:p>
            <a:r>
              <a:rPr lang="en-US" sz="1600" dirty="0">
                <a:solidFill>
                  <a:schemeClr val="tx1">
                    <a:lumMod val="75000"/>
                    <a:lumOff val="25000"/>
                  </a:schemeClr>
                </a:solidFill>
                <a:latin typeface="Narkisim" pitchFamily="34" charset="-79"/>
                <a:cs typeface="Narkisim" pitchFamily="34" charset="-79"/>
              </a:rPr>
              <a:t>Subsequently, Armstrong, openly stated in an interview that he had left the victory to the Pirate and this will trigger the anger </a:t>
            </a:r>
            <a:r>
              <a:rPr lang="en-US" sz="1600" dirty="0" err="1">
                <a:solidFill>
                  <a:schemeClr val="tx1">
                    <a:lumMod val="75000"/>
                    <a:lumOff val="25000"/>
                  </a:schemeClr>
                </a:solidFill>
                <a:latin typeface="Narkisim" pitchFamily="34" charset="-79"/>
                <a:cs typeface="Narkisim" pitchFamily="34" charset="-79"/>
              </a:rPr>
              <a:t>Pantani</a:t>
            </a:r>
            <a:r>
              <a:rPr lang="en-US" sz="1600" dirty="0">
                <a:solidFill>
                  <a:schemeClr val="tx1">
                    <a:lumMod val="75000"/>
                    <a:lumOff val="25000"/>
                  </a:schemeClr>
                </a:solidFill>
                <a:latin typeface="Narkisim" pitchFamily="34" charset="-79"/>
                <a:cs typeface="Narkisim" pitchFamily="34" charset="-79"/>
              </a:rPr>
              <a:t>. On July 17, in the stage of </a:t>
            </a:r>
            <a:r>
              <a:rPr lang="en-US" sz="1600" dirty="0" err="1">
                <a:solidFill>
                  <a:schemeClr val="tx1">
                    <a:lumMod val="75000"/>
                    <a:lumOff val="25000"/>
                  </a:schemeClr>
                </a:solidFill>
                <a:latin typeface="Narkisim" pitchFamily="34" charset="-79"/>
                <a:cs typeface="Narkisim" pitchFamily="34" charset="-79"/>
              </a:rPr>
              <a:t>Courchevel</a:t>
            </a:r>
            <a:r>
              <a:rPr lang="en-US" sz="1600" dirty="0">
                <a:solidFill>
                  <a:schemeClr val="tx1">
                    <a:lumMod val="75000"/>
                    <a:lumOff val="25000"/>
                  </a:schemeClr>
                </a:solidFill>
                <a:latin typeface="Narkisim" pitchFamily="34" charset="-79"/>
                <a:cs typeface="Narkisim" pitchFamily="34" charset="-79"/>
              </a:rPr>
              <a:t> </a:t>
            </a:r>
            <a:r>
              <a:rPr lang="en-US" sz="1600" dirty="0" err="1">
                <a:solidFill>
                  <a:schemeClr val="tx1">
                    <a:lumMod val="75000"/>
                    <a:lumOff val="25000"/>
                  </a:schemeClr>
                </a:solidFill>
                <a:latin typeface="Narkisim" pitchFamily="34" charset="-79"/>
                <a:cs typeface="Narkisim" pitchFamily="34" charset="-79"/>
              </a:rPr>
              <a:t>Pantani</a:t>
            </a:r>
            <a:r>
              <a:rPr lang="en-US" sz="1600" dirty="0">
                <a:solidFill>
                  <a:schemeClr val="tx1">
                    <a:lumMod val="75000"/>
                    <a:lumOff val="25000"/>
                  </a:schemeClr>
                </a:solidFill>
                <a:latin typeface="Narkisim" pitchFamily="34" charset="-79"/>
                <a:cs typeface="Narkisim" pitchFamily="34" charset="-79"/>
              </a:rPr>
              <a:t> trip: meet Richard </a:t>
            </a:r>
            <a:r>
              <a:rPr lang="en-US" sz="1600" dirty="0" err="1">
                <a:solidFill>
                  <a:schemeClr val="tx1">
                    <a:lumMod val="75000"/>
                    <a:lumOff val="25000"/>
                  </a:schemeClr>
                </a:solidFill>
                <a:latin typeface="Narkisim" pitchFamily="34" charset="-79"/>
                <a:cs typeface="Narkisim" pitchFamily="34" charset="-79"/>
              </a:rPr>
              <a:t>Virenque</a:t>
            </a:r>
            <a:r>
              <a:rPr lang="en-US" sz="1600" dirty="0">
                <a:solidFill>
                  <a:schemeClr val="tx1">
                    <a:lumMod val="75000"/>
                    <a:lumOff val="25000"/>
                  </a:schemeClr>
                </a:solidFill>
                <a:latin typeface="Narkisim" pitchFamily="34" charset="-79"/>
                <a:cs typeface="Narkisim" pitchFamily="34" charset="-79"/>
              </a:rPr>
              <a:t> and Armstrong. After a few km off </a:t>
            </a:r>
            <a:r>
              <a:rPr lang="en-US" sz="1600" dirty="0" err="1">
                <a:solidFill>
                  <a:schemeClr val="tx1">
                    <a:lumMod val="75000"/>
                    <a:lumOff val="25000"/>
                  </a:schemeClr>
                </a:solidFill>
                <a:latin typeface="Narkisim" pitchFamily="34" charset="-79"/>
                <a:cs typeface="Narkisim" pitchFamily="34" charset="-79"/>
              </a:rPr>
              <a:t>Virenque</a:t>
            </a:r>
            <a:r>
              <a:rPr lang="en-US" sz="1600" dirty="0">
                <a:solidFill>
                  <a:schemeClr val="tx1">
                    <a:lumMod val="75000"/>
                    <a:lumOff val="25000"/>
                  </a:schemeClr>
                </a:solidFill>
                <a:latin typeface="Narkisim" pitchFamily="34" charset="-79"/>
                <a:cs typeface="Narkisim" pitchFamily="34" charset="-79"/>
              </a:rPr>
              <a:t> and remain only </a:t>
            </a:r>
            <a:r>
              <a:rPr lang="en-US" sz="1600" dirty="0" err="1">
                <a:solidFill>
                  <a:schemeClr val="tx1">
                    <a:lumMod val="75000"/>
                    <a:lumOff val="25000"/>
                  </a:schemeClr>
                </a:solidFill>
                <a:latin typeface="Narkisim" pitchFamily="34" charset="-79"/>
                <a:cs typeface="Narkisim" pitchFamily="34" charset="-79"/>
              </a:rPr>
              <a:t>Pantani</a:t>
            </a:r>
            <a:r>
              <a:rPr lang="en-US" sz="1600" dirty="0">
                <a:solidFill>
                  <a:schemeClr val="tx1">
                    <a:lumMod val="75000"/>
                    <a:lumOff val="25000"/>
                  </a:schemeClr>
                </a:solidFill>
                <a:latin typeface="Narkisim" pitchFamily="34" charset="-79"/>
                <a:cs typeface="Narkisim" pitchFamily="34" charset="-79"/>
              </a:rPr>
              <a:t> and Armstrong. After Roberto </a:t>
            </a:r>
            <a:r>
              <a:rPr lang="en-US" sz="1600" dirty="0" err="1">
                <a:solidFill>
                  <a:schemeClr val="tx1">
                    <a:lumMod val="75000"/>
                    <a:lumOff val="25000"/>
                  </a:schemeClr>
                </a:solidFill>
                <a:latin typeface="Narkisim" pitchFamily="34" charset="-79"/>
                <a:cs typeface="Narkisim" pitchFamily="34" charset="-79"/>
              </a:rPr>
              <a:t>Heras</a:t>
            </a:r>
            <a:r>
              <a:rPr lang="en-US" sz="1600" dirty="0">
                <a:solidFill>
                  <a:schemeClr val="tx1">
                    <a:lumMod val="75000"/>
                    <a:lumOff val="25000"/>
                  </a:schemeClr>
                </a:solidFill>
                <a:latin typeface="Narkisim" pitchFamily="34" charset="-79"/>
                <a:cs typeface="Narkisim" pitchFamily="34" charset="-79"/>
              </a:rPr>
              <a:t> and Javier </a:t>
            </a:r>
            <a:r>
              <a:rPr lang="en-US" sz="1600" dirty="0" err="1">
                <a:solidFill>
                  <a:schemeClr val="tx1">
                    <a:lumMod val="75000"/>
                    <a:lumOff val="25000"/>
                  </a:schemeClr>
                </a:solidFill>
                <a:latin typeface="Narkisim" pitchFamily="34" charset="-79"/>
                <a:cs typeface="Narkisim" pitchFamily="34" charset="-79"/>
              </a:rPr>
              <a:t>Otxoa</a:t>
            </a:r>
            <a:r>
              <a:rPr lang="en-US" sz="1600" dirty="0">
                <a:solidFill>
                  <a:schemeClr val="tx1">
                    <a:lumMod val="75000"/>
                    <a:lumOff val="25000"/>
                  </a:schemeClr>
                </a:solidFill>
                <a:latin typeface="Narkisim" pitchFamily="34" charset="-79"/>
                <a:cs typeface="Narkisim" pitchFamily="34" charset="-79"/>
              </a:rPr>
              <a:t> reach the two, </a:t>
            </a:r>
            <a:r>
              <a:rPr lang="en-US" sz="1600" dirty="0" err="1">
                <a:solidFill>
                  <a:schemeClr val="tx1">
                    <a:lumMod val="75000"/>
                    <a:lumOff val="25000"/>
                  </a:schemeClr>
                </a:solidFill>
                <a:latin typeface="Narkisim" pitchFamily="34" charset="-79"/>
                <a:cs typeface="Narkisim" pitchFamily="34" charset="-79"/>
              </a:rPr>
              <a:t>Pantani</a:t>
            </a:r>
            <a:r>
              <a:rPr lang="en-US" sz="1600" dirty="0">
                <a:solidFill>
                  <a:schemeClr val="tx1">
                    <a:lumMod val="75000"/>
                    <a:lumOff val="25000"/>
                  </a:schemeClr>
                </a:solidFill>
                <a:latin typeface="Narkisim" pitchFamily="34" charset="-79"/>
                <a:cs typeface="Narkisim" pitchFamily="34" charset="-79"/>
              </a:rPr>
              <a:t> attacked leaving behind their opponents in 5 km from the finish. Reaches and José </a:t>
            </a:r>
            <a:r>
              <a:rPr lang="en-US" sz="1600" dirty="0" err="1">
                <a:solidFill>
                  <a:schemeClr val="tx1">
                    <a:lumMod val="75000"/>
                    <a:lumOff val="25000"/>
                  </a:schemeClr>
                </a:solidFill>
                <a:latin typeface="Narkisim" pitchFamily="34" charset="-79"/>
                <a:cs typeface="Narkisim" pitchFamily="34" charset="-79"/>
              </a:rPr>
              <a:t>María</a:t>
            </a:r>
            <a:r>
              <a:rPr lang="en-US" sz="1600" dirty="0">
                <a:solidFill>
                  <a:schemeClr val="tx1">
                    <a:lumMod val="75000"/>
                    <a:lumOff val="25000"/>
                  </a:schemeClr>
                </a:solidFill>
                <a:latin typeface="Narkisim" pitchFamily="34" charset="-79"/>
                <a:cs typeface="Narkisim" pitchFamily="34" charset="-79"/>
              </a:rPr>
              <a:t> Jiménez off and went on to win solo, pulling the same Armstrong of less than 51 seconds</a:t>
            </a:r>
            <a:r>
              <a:rPr lang="en-US" sz="1600" dirty="0" smtClean="0">
                <a:solidFill>
                  <a:schemeClr val="tx1">
                    <a:lumMod val="75000"/>
                    <a:lumOff val="25000"/>
                  </a:schemeClr>
                </a:solidFill>
                <a:latin typeface="Narkisim" pitchFamily="34" charset="-79"/>
                <a:cs typeface="Narkisim" pitchFamily="34" charset="-79"/>
              </a:rPr>
              <a:t>, </a:t>
            </a:r>
            <a:r>
              <a:rPr lang="en-US" sz="1600" dirty="0">
                <a:solidFill>
                  <a:schemeClr val="tx1">
                    <a:lumMod val="75000"/>
                    <a:lumOff val="25000"/>
                  </a:schemeClr>
                </a:solidFill>
                <a:latin typeface="Narkisim" pitchFamily="34" charset="-79"/>
                <a:cs typeface="Narkisim" pitchFamily="34" charset="-79"/>
              </a:rPr>
              <a:t>but his exultation, so contained, it seems to hide a grim truth: that will be his last professional victory. The next day, in the stage of </a:t>
            </a:r>
            <a:r>
              <a:rPr lang="en-US" sz="1600" dirty="0" err="1">
                <a:solidFill>
                  <a:schemeClr val="tx1">
                    <a:lumMod val="75000"/>
                    <a:lumOff val="25000"/>
                  </a:schemeClr>
                </a:solidFill>
                <a:latin typeface="Narkisim" pitchFamily="34" charset="-79"/>
                <a:cs typeface="Narkisim" pitchFamily="34" charset="-79"/>
              </a:rPr>
              <a:t>Morzine</a:t>
            </a:r>
            <a:r>
              <a:rPr lang="en-US" sz="1600" dirty="0">
                <a:solidFill>
                  <a:schemeClr val="tx1">
                    <a:lumMod val="75000"/>
                    <a:lumOff val="25000"/>
                  </a:schemeClr>
                </a:solidFill>
                <a:latin typeface="Narkisim" pitchFamily="34" charset="-79"/>
                <a:cs typeface="Narkisim" pitchFamily="34" charset="-79"/>
              </a:rPr>
              <a:t> with hard Col de </a:t>
            </a:r>
            <a:r>
              <a:rPr lang="en-US" sz="1600" dirty="0" err="1">
                <a:solidFill>
                  <a:schemeClr val="tx1">
                    <a:lumMod val="75000"/>
                    <a:lumOff val="25000"/>
                  </a:schemeClr>
                </a:solidFill>
                <a:latin typeface="Narkisim" pitchFamily="34" charset="-79"/>
                <a:cs typeface="Narkisim" pitchFamily="34" charset="-79"/>
              </a:rPr>
              <a:t>Joux</a:t>
            </a:r>
            <a:r>
              <a:rPr lang="en-US" sz="1600" dirty="0">
                <a:solidFill>
                  <a:schemeClr val="tx1">
                    <a:lumMod val="75000"/>
                    <a:lumOff val="25000"/>
                  </a:schemeClr>
                </a:solidFill>
                <a:latin typeface="Narkisim" pitchFamily="34" charset="-79"/>
                <a:cs typeface="Narkisim" pitchFamily="34" charset="-79"/>
              </a:rPr>
              <a:t> Plane shortly before the finish, </a:t>
            </a:r>
            <a:r>
              <a:rPr lang="en-US" sz="1600" dirty="0" err="1">
                <a:solidFill>
                  <a:schemeClr val="tx1">
                    <a:lumMod val="75000"/>
                    <a:lumOff val="25000"/>
                  </a:schemeClr>
                </a:solidFill>
                <a:latin typeface="Narkisim" pitchFamily="34" charset="-79"/>
                <a:cs typeface="Narkisim" pitchFamily="34" charset="-79"/>
              </a:rPr>
              <a:t>Pantani</a:t>
            </a:r>
            <a:r>
              <a:rPr lang="en-US" sz="1600" dirty="0">
                <a:solidFill>
                  <a:schemeClr val="tx1">
                    <a:lumMod val="75000"/>
                    <a:lumOff val="25000"/>
                  </a:schemeClr>
                </a:solidFill>
                <a:latin typeface="Narkisim" pitchFamily="34" charset="-79"/>
                <a:cs typeface="Narkisim" pitchFamily="34" charset="-79"/>
              </a:rPr>
              <a:t> attacked on the first climb, trying to close the gap in the standings. The lack of collaboration with fellow escape the heat and bowel problems (diarrhea), however, forced him to retire from the "Grand Boucle</a:t>
            </a:r>
            <a:r>
              <a:rPr lang="en-US" sz="1600" dirty="0" smtClean="0">
                <a:solidFill>
                  <a:schemeClr val="tx1">
                    <a:lumMod val="75000"/>
                    <a:lumOff val="25000"/>
                  </a:schemeClr>
                </a:solidFill>
                <a:latin typeface="Narkisim" pitchFamily="34" charset="-79"/>
                <a:cs typeface="Narkisim" pitchFamily="34" charset="-79"/>
              </a:rPr>
              <a:t>". </a:t>
            </a:r>
            <a:r>
              <a:rPr lang="en-US" sz="1600" dirty="0">
                <a:solidFill>
                  <a:schemeClr val="tx1">
                    <a:lumMod val="75000"/>
                    <a:lumOff val="25000"/>
                  </a:schemeClr>
                </a:solidFill>
                <a:latin typeface="Narkisim" pitchFamily="34" charset="-79"/>
                <a:cs typeface="Narkisim" pitchFamily="34" charset="-79"/>
              </a:rPr>
              <a:t>"I tried to blow the Tour, I jumped me," he said after crossing the finish line with 13'44 "behind the stage winner Richard </a:t>
            </a:r>
            <a:r>
              <a:rPr lang="en-US" sz="1600" dirty="0" err="1">
                <a:solidFill>
                  <a:schemeClr val="tx1">
                    <a:lumMod val="75000"/>
                    <a:lumOff val="25000"/>
                  </a:schemeClr>
                </a:solidFill>
                <a:latin typeface="Narkisim" pitchFamily="34" charset="-79"/>
                <a:cs typeface="Narkisim" pitchFamily="34" charset="-79"/>
              </a:rPr>
              <a:t>Virenque</a:t>
            </a:r>
            <a:r>
              <a:rPr lang="en-US" sz="1600" dirty="0" smtClean="0">
                <a:solidFill>
                  <a:schemeClr val="tx1">
                    <a:lumMod val="75000"/>
                    <a:lumOff val="25000"/>
                  </a:schemeClr>
                </a:solidFill>
                <a:latin typeface="Narkisim" pitchFamily="34" charset="-79"/>
                <a:cs typeface="Narkisim" pitchFamily="34" charset="-79"/>
              </a:rPr>
              <a:t>. </a:t>
            </a:r>
            <a:r>
              <a:rPr lang="en-US" sz="1600" dirty="0">
                <a:solidFill>
                  <a:schemeClr val="tx1">
                    <a:lumMod val="75000"/>
                    <a:lumOff val="25000"/>
                  </a:schemeClr>
                </a:solidFill>
                <a:latin typeface="Narkisim" pitchFamily="34" charset="-79"/>
                <a:cs typeface="Narkisim" pitchFamily="34" charset="-79"/>
              </a:rPr>
              <a:t>In 2001 and 2002 he took part in the Tour of Italy but getting poor results.</a:t>
            </a:r>
          </a:p>
          <a:p>
            <a:r>
              <a:rPr lang="en-US" sz="1600" dirty="0" err="1">
                <a:solidFill>
                  <a:schemeClr val="tx1">
                    <a:lumMod val="75000"/>
                    <a:lumOff val="25000"/>
                  </a:schemeClr>
                </a:solidFill>
                <a:latin typeface="Narkisim" pitchFamily="34" charset="-79"/>
                <a:cs typeface="Narkisim" pitchFamily="34" charset="-79"/>
              </a:rPr>
              <a:t>Pantani</a:t>
            </a:r>
            <a:r>
              <a:rPr lang="en-US" sz="1600" dirty="0">
                <a:solidFill>
                  <a:schemeClr val="tx1">
                    <a:lumMod val="75000"/>
                    <a:lumOff val="25000"/>
                  </a:schemeClr>
                </a:solidFill>
                <a:latin typeface="Narkisim" pitchFamily="34" charset="-79"/>
                <a:cs typeface="Narkisim" pitchFamily="34" charset="-79"/>
              </a:rPr>
              <a:t> decides to retire causing the gossip media, who believe that </a:t>
            </a:r>
            <a:r>
              <a:rPr lang="en-US" sz="1600" dirty="0" err="1">
                <a:solidFill>
                  <a:schemeClr val="tx1">
                    <a:lumMod val="75000"/>
                    <a:lumOff val="25000"/>
                  </a:schemeClr>
                </a:solidFill>
                <a:latin typeface="Narkisim" pitchFamily="34" charset="-79"/>
                <a:cs typeface="Narkisim" pitchFamily="34" charset="-79"/>
              </a:rPr>
              <a:t>Pantani</a:t>
            </a:r>
            <a:r>
              <a:rPr lang="en-US" sz="1600" dirty="0">
                <a:solidFill>
                  <a:schemeClr val="tx1">
                    <a:lumMod val="75000"/>
                    <a:lumOff val="25000"/>
                  </a:schemeClr>
                </a:solidFill>
                <a:latin typeface="Narkisim" pitchFamily="34" charset="-79"/>
                <a:cs typeface="Narkisim" pitchFamily="34" charset="-79"/>
              </a:rPr>
              <a:t> has found a way to bypass the anti-doping the next day</a:t>
            </a:r>
            <a:r>
              <a:rPr lang="en-US" sz="1600" dirty="0" smtClean="0">
                <a:solidFill>
                  <a:schemeClr val="tx1">
                    <a:lumMod val="75000"/>
                    <a:lumOff val="25000"/>
                  </a:schemeClr>
                </a:solidFill>
                <a:latin typeface="Narkisim" pitchFamily="34" charset="-79"/>
                <a:cs typeface="Narkisim" pitchFamily="34" charset="-79"/>
              </a:rPr>
              <a:t>.</a:t>
            </a:r>
            <a:endParaRPr lang="en-US" sz="1600" dirty="0">
              <a:solidFill>
                <a:schemeClr val="tx1">
                  <a:lumMod val="75000"/>
                  <a:lumOff val="25000"/>
                </a:schemeClr>
              </a:solidFill>
              <a:latin typeface="Narkisim" pitchFamily="34" charset="-79"/>
              <a:cs typeface="Narkisim" pitchFamily="34" charset="-79"/>
            </a:endParaRPr>
          </a:p>
          <a:p>
            <a:r>
              <a:rPr lang="en-US" sz="1600" dirty="0">
                <a:solidFill>
                  <a:schemeClr val="tx1">
                    <a:lumMod val="75000"/>
                    <a:lumOff val="25000"/>
                  </a:schemeClr>
                </a:solidFill>
                <a:latin typeface="Narkisim" pitchFamily="34" charset="-79"/>
                <a:cs typeface="Narkisim" pitchFamily="34" charset="-79"/>
              </a:rPr>
              <a:t>Get two more wins in </a:t>
            </a:r>
            <a:r>
              <a:rPr lang="en-US" sz="1600" dirty="0" err="1">
                <a:solidFill>
                  <a:schemeClr val="tx1">
                    <a:lumMod val="75000"/>
                    <a:lumOff val="25000"/>
                  </a:schemeClr>
                </a:solidFill>
                <a:latin typeface="Narkisim" pitchFamily="34" charset="-79"/>
                <a:cs typeface="Narkisim" pitchFamily="34" charset="-79"/>
              </a:rPr>
              <a:t>critérium</a:t>
            </a:r>
            <a:r>
              <a:rPr lang="en-US" sz="1600" dirty="0">
                <a:solidFill>
                  <a:schemeClr val="tx1">
                    <a:lumMod val="75000"/>
                    <a:lumOff val="25000"/>
                  </a:schemeClr>
                </a:solidFill>
                <a:latin typeface="Narkisim" pitchFamily="34" charset="-79"/>
                <a:cs typeface="Narkisim" pitchFamily="34" charset="-79"/>
              </a:rPr>
              <a:t>, including the van </a:t>
            </a:r>
            <a:r>
              <a:rPr lang="en-US" sz="1600" dirty="0" err="1">
                <a:solidFill>
                  <a:schemeClr val="tx1">
                    <a:lumMod val="75000"/>
                    <a:lumOff val="25000"/>
                  </a:schemeClr>
                </a:solidFill>
                <a:latin typeface="Narkisim" pitchFamily="34" charset="-79"/>
                <a:cs typeface="Narkisim" pitchFamily="34" charset="-79"/>
              </a:rPr>
              <a:t>Acht</a:t>
            </a:r>
            <a:r>
              <a:rPr lang="en-US" sz="1600" dirty="0">
                <a:solidFill>
                  <a:schemeClr val="tx1">
                    <a:lumMod val="75000"/>
                    <a:lumOff val="25000"/>
                  </a:schemeClr>
                </a:solidFill>
                <a:latin typeface="Narkisim" pitchFamily="34" charset="-79"/>
                <a:cs typeface="Narkisim" pitchFamily="34" charset="-79"/>
              </a:rPr>
              <a:t> </a:t>
            </a:r>
            <a:r>
              <a:rPr lang="en-US" sz="1600" dirty="0" err="1">
                <a:solidFill>
                  <a:schemeClr val="tx1">
                    <a:lumMod val="75000"/>
                    <a:lumOff val="25000"/>
                  </a:schemeClr>
                </a:solidFill>
                <a:latin typeface="Narkisim" pitchFamily="34" charset="-79"/>
                <a:cs typeface="Narkisim" pitchFamily="34" charset="-79"/>
              </a:rPr>
              <a:t>Chaam</a:t>
            </a:r>
            <a:r>
              <a:rPr lang="en-US" sz="1600" dirty="0">
                <a:solidFill>
                  <a:schemeClr val="tx1">
                    <a:lumMod val="75000"/>
                    <a:lumOff val="25000"/>
                  </a:schemeClr>
                </a:solidFill>
                <a:latin typeface="Narkisim" pitchFamily="34" charset="-79"/>
                <a:cs typeface="Narkisim" pitchFamily="34" charset="-79"/>
              </a:rPr>
              <a:t>.</a:t>
            </a:r>
            <a:endParaRPr lang="it-IT" sz="1600" dirty="0">
              <a:solidFill>
                <a:schemeClr val="tx1">
                  <a:lumMod val="75000"/>
                  <a:lumOff val="25000"/>
                </a:schemeClr>
              </a:solidFill>
              <a:latin typeface="Narkisim" pitchFamily="34" charset="-79"/>
              <a:cs typeface="Narkisim" pitchFamily="34" charset="-79"/>
            </a:endParaRPr>
          </a:p>
        </p:txBody>
      </p:sp>
    </p:spTree>
    <p:extLst>
      <p:ext uri="{BB962C8B-B14F-4D97-AF65-F5344CB8AC3E}">
        <p14:creationId xmlns:p14="http://schemas.microsoft.com/office/powerpoint/2010/main" val="1073769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404664"/>
            <a:ext cx="7024744" cy="998984"/>
          </a:xfrm>
        </p:spPr>
        <p:txBody>
          <a:bodyPr/>
          <a:lstStyle/>
          <a:p>
            <a:r>
              <a:rPr lang="it-IT" dirty="0" smtClean="0">
                <a:latin typeface="Algerian" pitchFamily="82" charset="0"/>
              </a:rPr>
              <a:t>2001-2003:The </a:t>
            </a:r>
            <a:r>
              <a:rPr lang="it-IT" dirty="0" err="1" smtClean="0">
                <a:latin typeface="Algerian" pitchFamily="82" charset="0"/>
              </a:rPr>
              <a:t>Depression</a:t>
            </a:r>
            <a:endParaRPr lang="it-IT" dirty="0">
              <a:latin typeface="Algerian" pitchFamily="82" charset="0"/>
            </a:endParaRPr>
          </a:p>
        </p:txBody>
      </p:sp>
      <p:sp>
        <p:nvSpPr>
          <p:cNvPr id="3" name="Segnaposto contenuto 2"/>
          <p:cNvSpPr>
            <a:spLocks noGrp="1"/>
          </p:cNvSpPr>
          <p:nvPr>
            <p:ph idx="1"/>
          </p:nvPr>
        </p:nvSpPr>
        <p:spPr>
          <a:xfrm>
            <a:off x="467544" y="1340768"/>
            <a:ext cx="8208912" cy="4752528"/>
          </a:xfrm>
        </p:spPr>
        <p:txBody>
          <a:bodyPr>
            <a:noAutofit/>
          </a:bodyPr>
          <a:lstStyle/>
          <a:p>
            <a:pPr marL="68580" indent="0">
              <a:buNone/>
            </a:pPr>
            <a:r>
              <a:rPr lang="en-US" sz="1600" dirty="0">
                <a:latin typeface="Narkisim" pitchFamily="34" charset="-79"/>
                <a:cs typeface="Narkisim" pitchFamily="34" charset="-79"/>
              </a:rPr>
              <a:t>Now more and more prostrate in the moral, partly because of the ongoing process for sporting fraud, filed against him for offenses dating back to 1995 </a:t>
            </a:r>
            <a:r>
              <a:rPr lang="en-US" sz="1600" dirty="0" smtClean="0">
                <a:latin typeface="Narkisim" pitchFamily="34" charset="-79"/>
                <a:cs typeface="Narkisim" pitchFamily="34" charset="-79"/>
              </a:rPr>
              <a:t>, </a:t>
            </a:r>
            <a:r>
              <a:rPr lang="en-US" sz="1600" dirty="0">
                <a:latin typeface="Narkisim" pitchFamily="34" charset="-79"/>
                <a:cs typeface="Narkisim" pitchFamily="34" charset="-79"/>
              </a:rPr>
              <a:t>participates in the Tour of Italy 2001 but withdrew before the 19 </a:t>
            </a:r>
            <a:r>
              <a:rPr lang="en-US" sz="1600" dirty="0" err="1">
                <a:latin typeface="Narkisim" pitchFamily="34" charset="-79"/>
                <a:cs typeface="Narkisim" pitchFamily="34" charset="-79"/>
              </a:rPr>
              <a:t>th</a:t>
            </a:r>
            <a:r>
              <a:rPr lang="en-US" sz="1600" dirty="0">
                <a:latin typeface="Narkisim" pitchFamily="34" charset="-79"/>
                <a:cs typeface="Narkisim" pitchFamily="34" charset="-79"/>
              </a:rPr>
              <a:t> round. At the Tour de France instead of his team is not invited. Meanwhile, begins to be away from the image of a professional rider and between suspected and processes of sports justice, where they condemn and then perform (for the non-existence of the crime at the time, while confirming the merits of the use of substances doping </a:t>
            </a:r>
            <a:r>
              <a:rPr lang="en-US" sz="1600" dirty="0" smtClean="0">
                <a:latin typeface="Narkisim" pitchFamily="34" charset="-79"/>
                <a:cs typeface="Narkisim" pitchFamily="34" charset="-79"/>
              </a:rPr>
              <a:t>), </a:t>
            </a:r>
            <a:r>
              <a:rPr lang="en-US" sz="1600" dirty="0" err="1">
                <a:latin typeface="Narkisim" pitchFamily="34" charset="-79"/>
                <a:cs typeface="Narkisim" pitchFamily="34" charset="-79"/>
              </a:rPr>
              <a:t>Pantani</a:t>
            </a:r>
            <a:r>
              <a:rPr lang="en-US" sz="1600" dirty="0">
                <a:latin typeface="Narkisim" pitchFamily="34" charset="-79"/>
                <a:cs typeface="Narkisim" pitchFamily="34" charset="-79"/>
              </a:rPr>
              <a:t> is unable to find the serenity needed to get back to racing. </a:t>
            </a:r>
            <a:r>
              <a:rPr lang="en-US" sz="1600" dirty="0" smtClean="0">
                <a:latin typeface="Narkisim" pitchFamily="34" charset="-79"/>
                <a:cs typeface="Narkisim" pitchFamily="34" charset="-79"/>
              </a:rPr>
              <a:t>In </a:t>
            </a:r>
            <a:r>
              <a:rPr lang="en-US" sz="1600" dirty="0">
                <a:latin typeface="Narkisim" pitchFamily="34" charset="-79"/>
                <a:cs typeface="Narkisim" pitchFamily="34" charset="-79"/>
              </a:rPr>
              <a:t>2003 he returned to prepare for both the </a:t>
            </a:r>
            <a:r>
              <a:rPr lang="en-US" sz="1600" dirty="0" err="1">
                <a:latin typeface="Narkisim" pitchFamily="34" charset="-79"/>
                <a:cs typeface="Narkisim" pitchFamily="34" charset="-79"/>
              </a:rPr>
              <a:t>Giro</a:t>
            </a:r>
            <a:r>
              <a:rPr lang="en-US" sz="1600" dirty="0">
                <a:latin typeface="Narkisim" pitchFamily="34" charset="-79"/>
                <a:cs typeface="Narkisim" pitchFamily="34" charset="-79"/>
              </a:rPr>
              <a:t> and the Tour in the Tour of Italy fought head to head with the best coming fourteenth in the overall standings (after the disqualification of the thirteenth </a:t>
            </a:r>
            <a:r>
              <a:rPr lang="en-US" sz="1600" dirty="0" err="1">
                <a:latin typeface="Narkisim" pitchFamily="34" charset="-79"/>
                <a:cs typeface="Narkisim" pitchFamily="34" charset="-79"/>
              </a:rPr>
              <a:t>Raimondas</a:t>
            </a:r>
            <a:r>
              <a:rPr lang="en-US" sz="1600" dirty="0">
                <a:latin typeface="Narkisim" pitchFamily="34" charset="-79"/>
                <a:cs typeface="Narkisim" pitchFamily="34" charset="-79"/>
              </a:rPr>
              <a:t> </a:t>
            </a:r>
            <a:r>
              <a:rPr lang="en-US" sz="1600" dirty="0" err="1">
                <a:latin typeface="Narkisim" pitchFamily="34" charset="-79"/>
                <a:cs typeface="Narkisim" pitchFamily="34" charset="-79"/>
              </a:rPr>
              <a:t>Rumsas</a:t>
            </a:r>
            <a:r>
              <a:rPr lang="en-US" sz="1600" dirty="0">
                <a:latin typeface="Narkisim" pitchFamily="34" charset="-79"/>
                <a:cs typeface="Narkisim" pitchFamily="34" charset="-79"/>
              </a:rPr>
              <a:t>, 6 º). During the stage of the Monte </a:t>
            </a:r>
            <a:r>
              <a:rPr lang="en-US" sz="1600" dirty="0" err="1">
                <a:latin typeface="Narkisim" pitchFamily="34" charset="-79"/>
                <a:cs typeface="Narkisim" pitchFamily="34" charset="-79"/>
              </a:rPr>
              <a:t>Zoncolan</a:t>
            </a:r>
            <a:r>
              <a:rPr lang="en-US" sz="1600" dirty="0">
                <a:latin typeface="Narkisim" pitchFamily="34" charset="-79"/>
                <a:cs typeface="Narkisim" pitchFamily="34" charset="-79"/>
              </a:rPr>
              <a:t> responded to the shooting of Gilberto </a:t>
            </a:r>
            <a:r>
              <a:rPr lang="en-US" sz="1600" dirty="0" err="1">
                <a:latin typeface="Narkisim" pitchFamily="34" charset="-79"/>
                <a:cs typeface="Narkisim" pitchFamily="34" charset="-79"/>
              </a:rPr>
              <a:t>Simoni</a:t>
            </a:r>
            <a:r>
              <a:rPr lang="en-US" sz="1600" dirty="0">
                <a:latin typeface="Narkisim" pitchFamily="34" charset="-79"/>
                <a:cs typeface="Narkisim" pitchFamily="34" charset="-79"/>
              </a:rPr>
              <a:t>, who had removed all but began the chase and the only one to hold his pace was Stefano </a:t>
            </a:r>
            <a:r>
              <a:rPr lang="en-US" sz="1600" dirty="0" err="1">
                <a:latin typeface="Narkisim" pitchFamily="34" charset="-79"/>
                <a:cs typeface="Narkisim" pitchFamily="34" charset="-79"/>
              </a:rPr>
              <a:t>Garzelli</a:t>
            </a:r>
            <a:r>
              <a:rPr lang="en-US" sz="1600" dirty="0">
                <a:latin typeface="Narkisim" pitchFamily="34" charset="-79"/>
                <a:cs typeface="Narkisim" pitchFamily="34" charset="-79"/>
              </a:rPr>
              <a:t>, but the energy costs fell in the final and finished fifth. In the stage of </a:t>
            </a:r>
            <a:r>
              <a:rPr lang="en-US" sz="1600" dirty="0" err="1">
                <a:latin typeface="Narkisim" pitchFamily="34" charset="-79"/>
                <a:cs typeface="Narkisim" pitchFamily="34" charset="-79"/>
              </a:rPr>
              <a:t>Cascata</a:t>
            </a:r>
            <a:r>
              <a:rPr lang="en-US" sz="1600" dirty="0">
                <a:latin typeface="Narkisim" pitchFamily="34" charset="-79"/>
                <a:cs typeface="Narkisim" pitchFamily="34" charset="-79"/>
              </a:rPr>
              <a:t> del </a:t>
            </a:r>
            <a:r>
              <a:rPr lang="en-US" sz="1600" dirty="0" err="1">
                <a:latin typeface="Narkisim" pitchFamily="34" charset="-79"/>
                <a:cs typeface="Narkisim" pitchFamily="34" charset="-79"/>
              </a:rPr>
              <a:t>Toce</a:t>
            </a:r>
            <a:r>
              <a:rPr lang="en-US" sz="1600" dirty="0">
                <a:latin typeface="Narkisim" pitchFamily="34" charset="-79"/>
                <a:cs typeface="Narkisim" pitchFamily="34" charset="-79"/>
              </a:rPr>
              <a:t> made ​​his last shot at 3 km to being taken over by </a:t>
            </a:r>
            <a:r>
              <a:rPr lang="en-US" sz="1600" dirty="0" err="1">
                <a:latin typeface="Narkisim" pitchFamily="34" charset="-79"/>
                <a:cs typeface="Narkisim" pitchFamily="34" charset="-79"/>
              </a:rPr>
              <a:t>Simoni</a:t>
            </a:r>
            <a:r>
              <a:rPr lang="en-US" sz="1600" dirty="0">
                <a:latin typeface="Narkisim" pitchFamily="34" charset="-79"/>
                <a:cs typeface="Narkisim" pitchFamily="34" charset="-79"/>
              </a:rPr>
              <a:t> and finishing eighth. In a final interview at the end of the Tour of Italy reveals the possibility of its possible participation in the Tour de France with another formation, since the </a:t>
            </a:r>
            <a:r>
              <a:rPr lang="en-US" sz="1600" dirty="0" err="1">
                <a:latin typeface="Narkisim" pitchFamily="34" charset="-79"/>
                <a:cs typeface="Narkisim" pitchFamily="34" charset="-79"/>
              </a:rPr>
              <a:t>Mercatone</a:t>
            </a:r>
            <a:r>
              <a:rPr lang="en-US" sz="1600" dirty="0">
                <a:latin typeface="Narkisim" pitchFamily="34" charset="-79"/>
                <a:cs typeface="Narkisim" pitchFamily="34" charset="-79"/>
              </a:rPr>
              <a:t> One was excluded. But when the agreement with the Bianchi team of Jan </a:t>
            </a:r>
            <a:r>
              <a:rPr lang="en-US" sz="1600" dirty="0" err="1">
                <a:latin typeface="Narkisim" pitchFamily="34" charset="-79"/>
                <a:cs typeface="Narkisim" pitchFamily="34" charset="-79"/>
              </a:rPr>
              <a:t>Ullrich</a:t>
            </a:r>
            <a:r>
              <a:rPr lang="en-US" sz="1600" dirty="0">
                <a:latin typeface="Narkisim" pitchFamily="34" charset="-79"/>
                <a:cs typeface="Narkisim" pitchFamily="34" charset="-79"/>
              </a:rPr>
              <a:t> seems a done deal, it seems to be the same </a:t>
            </a:r>
            <a:r>
              <a:rPr lang="en-US" sz="1600" dirty="0" err="1">
                <a:latin typeface="Narkisim" pitchFamily="34" charset="-79"/>
                <a:cs typeface="Narkisim" pitchFamily="34" charset="-79"/>
              </a:rPr>
              <a:t>Pantani</a:t>
            </a:r>
            <a:r>
              <a:rPr lang="en-US" sz="1600" dirty="0">
                <a:latin typeface="Narkisim" pitchFamily="34" charset="-79"/>
                <a:cs typeface="Narkisim" pitchFamily="34" charset="-79"/>
              </a:rPr>
              <a:t> do not want to take part in the Tour Following forfeit the rest of the season, not taking part in the </a:t>
            </a:r>
            <a:r>
              <a:rPr lang="en-US" sz="1600" dirty="0" err="1">
                <a:latin typeface="Narkisim" pitchFamily="34" charset="-79"/>
                <a:cs typeface="Narkisim" pitchFamily="34" charset="-79"/>
              </a:rPr>
              <a:t>Vuelta</a:t>
            </a:r>
            <a:r>
              <a:rPr lang="en-US" sz="1600" dirty="0">
                <a:latin typeface="Narkisim" pitchFamily="34" charset="-79"/>
                <a:cs typeface="Narkisim" pitchFamily="34" charset="-79"/>
              </a:rPr>
              <a:t> a </a:t>
            </a:r>
            <a:r>
              <a:rPr lang="en-US" sz="1600" dirty="0" err="1" smtClean="0">
                <a:latin typeface="Narkisim" pitchFamily="34" charset="-79"/>
                <a:cs typeface="Narkisim" pitchFamily="34" charset="-79"/>
              </a:rPr>
              <a:t>España</a:t>
            </a:r>
            <a:r>
              <a:rPr lang="en-US" sz="1600" dirty="0" smtClean="0">
                <a:latin typeface="Narkisim" pitchFamily="34" charset="-79"/>
                <a:cs typeface="Narkisim" pitchFamily="34" charset="-79"/>
              </a:rPr>
              <a:t>. The </a:t>
            </a:r>
            <a:r>
              <a:rPr lang="en-US" sz="1600" dirty="0">
                <a:latin typeface="Narkisim" pitchFamily="34" charset="-79"/>
                <a:cs typeface="Narkisim" pitchFamily="34" charset="-79"/>
              </a:rPr>
              <a:t>June 21, 2003 </a:t>
            </a:r>
            <a:r>
              <a:rPr lang="en-US" sz="1600" dirty="0" err="1">
                <a:latin typeface="Narkisim" pitchFamily="34" charset="-79"/>
                <a:cs typeface="Narkisim" pitchFamily="34" charset="-79"/>
              </a:rPr>
              <a:t>Pantani</a:t>
            </a:r>
            <a:r>
              <a:rPr lang="en-US" sz="1600" dirty="0">
                <a:latin typeface="Narkisim" pitchFamily="34" charset="-79"/>
                <a:cs typeface="Narkisim" pitchFamily="34" charset="-79"/>
              </a:rPr>
              <a:t> went into the clinic, "Linden Park" </a:t>
            </a:r>
            <a:r>
              <a:rPr lang="en-US" sz="1600" dirty="0" err="1">
                <a:latin typeface="Narkisim" pitchFamily="34" charset="-79"/>
                <a:cs typeface="Narkisim" pitchFamily="34" charset="-79"/>
              </a:rPr>
              <a:t>Teolo</a:t>
            </a:r>
            <a:r>
              <a:rPr lang="en-US" sz="1600" dirty="0">
                <a:latin typeface="Narkisim" pitchFamily="34" charset="-79"/>
                <a:cs typeface="Narkisim" pitchFamily="34" charset="-79"/>
              </a:rPr>
              <a:t> in Veneto, specializing in the treatment of depression and alcohol dependence, emerging in early July to continue care with personal physicians. </a:t>
            </a:r>
            <a:endParaRPr lang="it-IT" sz="1600" dirty="0">
              <a:latin typeface="Narkisim" pitchFamily="34" charset="-79"/>
              <a:cs typeface="Narkisim" pitchFamily="34" charset="-79"/>
            </a:endParaRPr>
          </a:p>
        </p:txBody>
      </p:sp>
    </p:spTree>
    <p:extLst>
      <p:ext uri="{BB962C8B-B14F-4D97-AF65-F5344CB8AC3E}">
        <p14:creationId xmlns:p14="http://schemas.microsoft.com/office/powerpoint/2010/main" val="4092184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843808" y="332656"/>
            <a:ext cx="7024744" cy="1143000"/>
          </a:xfrm>
        </p:spPr>
        <p:txBody>
          <a:bodyPr/>
          <a:lstStyle/>
          <a:p>
            <a:r>
              <a:rPr lang="it-IT" dirty="0" smtClean="0">
                <a:latin typeface="Algerian" pitchFamily="82" charset="0"/>
              </a:rPr>
              <a:t>The Death</a:t>
            </a:r>
            <a:endParaRPr lang="it-IT" dirty="0">
              <a:latin typeface="Algerian" pitchFamily="82" charset="0"/>
            </a:endParaRPr>
          </a:p>
        </p:txBody>
      </p:sp>
      <p:sp>
        <p:nvSpPr>
          <p:cNvPr id="3" name="Segnaposto contenuto 2"/>
          <p:cNvSpPr>
            <a:spLocks noGrp="1"/>
          </p:cNvSpPr>
          <p:nvPr>
            <p:ph idx="1"/>
          </p:nvPr>
        </p:nvSpPr>
        <p:spPr>
          <a:xfrm>
            <a:off x="467544" y="1484784"/>
            <a:ext cx="8208912" cy="5040560"/>
          </a:xfrm>
        </p:spPr>
        <p:txBody>
          <a:bodyPr>
            <a:normAutofit fontScale="70000" lnSpcReduction="20000"/>
          </a:bodyPr>
          <a:lstStyle/>
          <a:p>
            <a:pPr marL="68580" indent="0">
              <a:buNone/>
            </a:pPr>
            <a:r>
              <a:rPr lang="en-US" dirty="0">
                <a:latin typeface="Narkisim" pitchFamily="34" charset="-79"/>
                <a:cs typeface="Narkisim" pitchFamily="34" charset="-79"/>
              </a:rPr>
              <a:t>On 14 February 2004, Marco </a:t>
            </a:r>
            <a:r>
              <a:rPr lang="en-US" dirty="0" err="1">
                <a:latin typeface="Narkisim" pitchFamily="34" charset="-79"/>
                <a:cs typeface="Narkisim" pitchFamily="34" charset="-79"/>
              </a:rPr>
              <a:t>Pantani</a:t>
            </a:r>
            <a:r>
              <a:rPr lang="en-US" dirty="0">
                <a:latin typeface="Narkisim" pitchFamily="34" charset="-79"/>
                <a:cs typeface="Narkisim" pitchFamily="34" charset="-79"/>
              </a:rPr>
              <a:t> was found dead in room D5 of residence "Le Rose" in Rimini. </a:t>
            </a:r>
            <a:r>
              <a:rPr lang="en-US" dirty="0" smtClean="0">
                <a:latin typeface="Narkisim" pitchFamily="34" charset="-79"/>
                <a:cs typeface="Narkisim" pitchFamily="34" charset="-79"/>
              </a:rPr>
              <a:t> </a:t>
            </a:r>
            <a:r>
              <a:rPr lang="en-US" dirty="0">
                <a:latin typeface="Narkisim" pitchFamily="34" charset="-79"/>
                <a:cs typeface="Narkisim" pitchFamily="34" charset="-79"/>
              </a:rPr>
              <a:t>An autopsy revealed that death was caused by pulmonary edema and brain, resulting in an overdose of cocaine. </a:t>
            </a:r>
          </a:p>
          <a:p>
            <a:pPr marL="68580" indent="0">
              <a:buNone/>
            </a:pPr>
            <a:r>
              <a:rPr lang="en-US" dirty="0">
                <a:latin typeface="Narkisim" pitchFamily="34" charset="-79"/>
                <a:cs typeface="Narkisim" pitchFamily="34" charset="-79"/>
              </a:rPr>
              <a:t>An autopsy on the body of the sample after the tragic death and in particular the analysis of the bone marrow has ruled that </a:t>
            </a:r>
            <a:r>
              <a:rPr lang="en-US" dirty="0" err="1">
                <a:latin typeface="Narkisim" pitchFamily="34" charset="-79"/>
                <a:cs typeface="Narkisim" pitchFamily="34" charset="-79"/>
              </a:rPr>
              <a:t>Pantani</a:t>
            </a:r>
            <a:r>
              <a:rPr lang="en-US" dirty="0">
                <a:latin typeface="Narkisim" pitchFamily="34" charset="-79"/>
                <a:cs typeface="Narkisim" pitchFamily="34" charset="-79"/>
              </a:rPr>
              <a:t> had done frequently and in large amount of </a:t>
            </a:r>
            <a:r>
              <a:rPr lang="en-US" dirty="0" err="1">
                <a:latin typeface="Narkisim" pitchFamily="34" charset="-79"/>
                <a:cs typeface="Narkisim" pitchFamily="34" charset="-79"/>
              </a:rPr>
              <a:t>Epo</a:t>
            </a:r>
            <a:r>
              <a:rPr lang="en-US" dirty="0">
                <a:latin typeface="Narkisim" pitchFamily="34" charset="-79"/>
                <a:cs typeface="Narkisim" pitchFamily="34" charset="-79"/>
              </a:rPr>
              <a:t> during his career. </a:t>
            </a:r>
          </a:p>
          <a:p>
            <a:pPr marL="68580" indent="0">
              <a:buNone/>
            </a:pPr>
            <a:r>
              <a:rPr lang="en-US" dirty="0">
                <a:latin typeface="Narkisim" pitchFamily="34" charset="-79"/>
                <a:cs typeface="Narkisim" pitchFamily="34" charset="-79"/>
              </a:rPr>
              <a:t>The death of </a:t>
            </a:r>
            <a:r>
              <a:rPr lang="en-US" dirty="0" err="1">
                <a:latin typeface="Narkisim" pitchFamily="34" charset="-79"/>
                <a:cs typeface="Narkisim" pitchFamily="34" charset="-79"/>
              </a:rPr>
              <a:t>Pantani</a:t>
            </a:r>
            <a:r>
              <a:rPr lang="en-US" dirty="0">
                <a:latin typeface="Narkisim" pitchFamily="34" charset="-79"/>
                <a:cs typeface="Narkisim" pitchFamily="34" charset="-79"/>
              </a:rPr>
              <a:t> left dismayed lovers of two wheels, the loss of a great runner, one of the most popular Italian sports after the war, hero of many businesses. </a:t>
            </a:r>
          </a:p>
          <a:p>
            <a:pPr marL="68580" indent="0">
              <a:buNone/>
            </a:pPr>
            <a:r>
              <a:rPr lang="en-US" dirty="0">
                <a:latin typeface="Narkisim" pitchFamily="34" charset="-79"/>
                <a:cs typeface="Narkisim" pitchFamily="34" charset="-79"/>
              </a:rPr>
              <a:t>The remains of Marco </a:t>
            </a:r>
            <a:r>
              <a:rPr lang="en-US" dirty="0" err="1">
                <a:latin typeface="Narkisim" pitchFamily="34" charset="-79"/>
                <a:cs typeface="Narkisim" pitchFamily="34" charset="-79"/>
              </a:rPr>
              <a:t>Pantani</a:t>
            </a:r>
            <a:r>
              <a:rPr lang="en-US" dirty="0">
                <a:latin typeface="Narkisim" pitchFamily="34" charset="-79"/>
                <a:cs typeface="Narkisim" pitchFamily="34" charset="-79"/>
              </a:rPr>
              <a:t> are buried in the cemetery of </a:t>
            </a:r>
            <a:r>
              <a:rPr lang="en-US" dirty="0" err="1">
                <a:latin typeface="Narkisim" pitchFamily="34" charset="-79"/>
                <a:cs typeface="Narkisim" pitchFamily="34" charset="-79"/>
              </a:rPr>
              <a:t>Cesenatico</a:t>
            </a:r>
            <a:r>
              <a:rPr lang="en-US" dirty="0">
                <a:latin typeface="Narkisim" pitchFamily="34" charset="-79"/>
                <a:cs typeface="Narkisim" pitchFamily="34" charset="-79"/>
              </a:rPr>
              <a:t>.</a:t>
            </a:r>
          </a:p>
          <a:p>
            <a:pPr marL="68580" indent="0">
              <a:buNone/>
            </a:pPr>
            <a:r>
              <a:rPr lang="en-US" dirty="0">
                <a:latin typeface="Narkisim" pitchFamily="34" charset="-79"/>
                <a:cs typeface="Narkisim" pitchFamily="34" charset="-79"/>
              </a:rPr>
              <a:t>To commemorate his skills as a climber, since 2004 the Tour of Italy awards each year to a climb (the "Representative") under the title "Mountain </a:t>
            </a:r>
            <a:r>
              <a:rPr lang="en-US" dirty="0" err="1">
                <a:latin typeface="Narkisim" pitchFamily="34" charset="-79"/>
                <a:cs typeface="Narkisim" pitchFamily="34" charset="-79"/>
              </a:rPr>
              <a:t>Pantani</a:t>
            </a:r>
            <a:r>
              <a:rPr lang="en-US" dirty="0">
                <a:latin typeface="Narkisim" pitchFamily="34" charset="-79"/>
                <a:cs typeface="Narkisim" pitchFamily="34" charset="-79"/>
              </a:rPr>
              <a:t>" honor bestowed hitherto only </a:t>
            </a:r>
            <a:r>
              <a:rPr lang="en-US" dirty="0" err="1">
                <a:latin typeface="Narkisim" pitchFamily="34" charset="-79"/>
                <a:cs typeface="Narkisim" pitchFamily="34" charset="-79"/>
              </a:rPr>
              <a:t>Campionissimo</a:t>
            </a:r>
            <a:r>
              <a:rPr lang="en-US" dirty="0">
                <a:latin typeface="Narkisim" pitchFamily="34" charset="-79"/>
                <a:cs typeface="Narkisim" pitchFamily="34" charset="-79"/>
              </a:rPr>
              <a:t> </a:t>
            </a:r>
            <a:r>
              <a:rPr lang="en-US" dirty="0" err="1">
                <a:latin typeface="Narkisim" pitchFamily="34" charset="-79"/>
                <a:cs typeface="Narkisim" pitchFamily="34" charset="-79"/>
              </a:rPr>
              <a:t>Fausto</a:t>
            </a:r>
            <a:r>
              <a:rPr lang="en-US" dirty="0">
                <a:latin typeface="Narkisim" pitchFamily="34" charset="-79"/>
                <a:cs typeface="Narkisim" pitchFamily="34" charset="-79"/>
              </a:rPr>
              <a:t> </a:t>
            </a:r>
            <a:r>
              <a:rPr lang="en-US" dirty="0" err="1">
                <a:latin typeface="Narkisim" pitchFamily="34" charset="-79"/>
                <a:cs typeface="Narkisim" pitchFamily="34" charset="-79"/>
              </a:rPr>
              <a:t>Coppi</a:t>
            </a:r>
            <a:r>
              <a:rPr lang="en-US" dirty="0">
                <a:latin typeface="Narkisim" pitchFamily="34" charset="-79"/>
                <a:cs typeface="Narkisim" pitchFamily="34" charset="-79"/>
              </a:rPr>
              <a:t>, with the "</a:t>
            </a:r>
            <a:r>
              <a:rPr lang="en-US" dirty="0" err="1">
                <a:latin typeface="Narkisim" pitchFamily="34" charset="-79"/>
                <a:cs typeface="Narkisim" pitchFamily="34" charset="-79"/>
              </a:rPr>
              <a:t>Cima</a:t>
            </a:r>
            <a:r>
              <a:rPr lang="en-US" dirty="0">
                <a:latin typeface="Narkisim" pitchFamily="34" charset="-79"/>
                <a:cs typeface="Narkisim" pitchFamily="34" charset="-79"/>
              </a:rPr>
              <a:t> </a:t>
            </a:r>
            <a:r>
              <a:rPr lang="en-US" dirty="0" err="1">
                <a:latin typeface="Narkisim" pitchFamily="34" charset="-79"/>
                <a:cs typeface="Narkisim" pitchFamily="34" charset="-79"/>
              </a:rPr>
              <a:t>Coppi</a:t>
            </a:r>
            <a:r>
              <a:rPr lang="en-US" dirty="0">
                <a:latin typeface="Narkisim" pitchFamily="34" charset="-79"/>
                <a:cs typeface="Narkisim" pitchFamily="34" charset="-79"/>
              </a:rPr>
              <a:t> "(the highest pass route of the </a:t>
            </a:r>
            <a:r>
              <a:rPr lang="en-US" dirty="0" err="1">
                <a:latin typeface="Narkisim" pitchFamily="34" charset="-79"/>
                <a:cs typeface="Narkisim" pitchFamily="34" charset="-79"/>
              </a:rPr>
              <a:t>Giro</a:t>
            </a:r>
            <a:r>
              <a:rPr lang="en-US" dirty="0">
                <a:latin typeface="Narkisim" pitchFamily="34" charset="-79"/>
                <a:cs typeface="Narkisim" pitchFamily="34" charset="-79"/>
              </a:rPr>
              <a:t>). In 2004, the climb was the </a:t>
            </a:r>
            <a:r>
              <a:rPr lang="en-US" dirty="0" err="1">
                <a:latin typeface="Narkisim" pitchFamily="34" charset="-79"/>
                <a:cs typeface="Narkisim" pitchFamily="34" charset="-79"/>
              </a:rPr>
              <a:t>Mortirolo</a:t>
            </a:r>
            <a:r>
              <a:rPr lang="en-US" dirty="0">
                <a:latin typeface="Narkisim" pitchFamily="34" charset="-79"/>
                <a:cs typeface="Narkisim" pitchFamily="34" charset="-79"/>
              </a:rPr>
              <a:t>, the </a:t>
            </a:r>
            <a:r>
              <a:rPr lang="en-US" dirty="0" err="1">
                <a:latin typeface="Narkisim" pitchFamily="34" charset="-79"/>
                <a:cs typeface="Narkisim" pitchFamily="34" charset="-79"/>
              </a:rPr>
              <a:t>Passo</a:t>
            </a:r>
            <a:r>
              <a:rPr lang="en-US" dirty="0">
                <a:latin typeface="Narkisim" pitchFamily="34" charset="-79"/>
                <a:cs typeface="Narkisim" pitchFamily="34" charset="-79"/>
              </a:rPr>
              <a:t> </a:t>
            </a:r>
            <a:r>
              <a:rPr lang="en-US" dirty="0" err="1">
                <a:latin typeface="Narkisim" pitchFamily="34" charset="-79"/>
                <a:cs typeface="Narkisim" pitchFamily="34" charset="-79"/>
              </a:rPr>
              <a:t>delle</a:t>
            </a:r>
            <a:r>
              <a:rPr lang="en-US" dirty="0">
                <a:latin typeface="Narkisim" pitchFamily="34" charset="-79"/>
                <a:cs typeface="Narkisim" pitchFamily="34" charset="-79"/>
              </a:rPr>
              <a:t> </a:t>
            </a:r>
            <a:r>
              <a:rPr lang="en-US" dirty="0" err="1">
                <a:latin typeface="Narkisim" pitchFamily="34" charset="-79"/>
                <a:cs typeface="Narkisim" pitchFamily="34" charset="-79"/>
              </a:rPr>
              <a:t>Erbe</a:t>
            </a:r>
            <a:r>
              <a:rPr lang="en-US" dirty="0">
                <a:latin typeface="Narkisim" pitchFamily="34" charset="-79"/>
                <a:cs typeface="Narkisim" pitchFamily="34" charset="-79"/>
              </a:rPr>
              <a:t> in 2005, again in 2006, the </a:t>
            </a:r>
            <a:r>
              <a:rPr lang="en-US" dirty="0" err="1">
                <a:latin typeface="Narkisim" pitchFamily="34" charset="-79"/>
                <a:cs typeface="Narkisim" pitchFamily="34" charset="-79"/>
              </a:rPr>
              <a:t>Mortirolo</a:t>
            </a:r>
            <a:r>
              <a:rPr lang="en-US" dirty="0">
                <a:latin typeface="Narkisim" pitchFamily="34" charset="-79"/>
                <a:cs typeface="Narkisim" pitchFamily="34" charset="-79"/>
              </a:rPr>
              <a:t>, in 2007 the climb that leads to the Sanctuary of </a:t>
            </a:r>
            <a:r>
              <a:rPr lang="en-US" dirty="0" err="1">
                <a:latin typeface="Narkisim" pitchFamily="34" charset="-79"/>
                <a:cs typeface="Narkisim" pitchFamily="34" charset="-79"/>
              </a:rPr>
              <a:t>Oropa</a:t>
            </a:r>
            <a:r>
              <a:rPr lang="en-US" dirty="0">
                <a:latin typeface="Narkisim" pitchFamily="34" charset="-79"/>
                <a:cs typeface="Narkisim" pitchFamily="34" charset="-79"/>
              </a:rPr>
              <a:t>, where </a:t>
            </a:r>
            <a:r>
              <a:rPr lang="en-US" dirty="0" err="1">
                <a:latin typeface="Narkisim" pitchFamily="34" charset="-79"/>
                <a:cs typeface="Narkisim" pitchFamily="34" charset="-79"/>
              </a:rPr>
              <a:t>Pantani</a:t>
            </a:r>
            <a:r>
              <a:rPr lang="en-US" dirty="0">
                <a:latin typeface="Narkisim" pitchFamily="34" charset="-79"/>
                <a:cs typeface="Narkisim" pitchFamily="34" charset="-79"/>
              </a:rPr>
              <a:t> won the </a:t>
            </a:r>
            <a:r>
              <a:rPr lang="en-US" dirty="0" err="1">
                <a:latin typeface="Narkisim" pitchFamily="34" charset="-79"/>
                <a:cs typeface="Narkisim" pitchFamily="34" charset="-79"/>
              </a:rPr>
              <a:t>Giro</a:t>
            </a:r>
            <a:r>
              <a:rPr lang="en-US" dirty="0">
                <a:latin typeface="Narkisim" pitchFamily="34" charset="-79"/>
                <a:cs typeface="Narkisim" pitchFamily="34" charset="-79"/>
              </a:rPr>
              <a:t> in 1999. In 2008, once again the </a:t>
            </a:r>
            <a:r>
              <a:rPr lang="en-US" dirty="0" err="1">
                <a:latin typeface="Narkisim" pitchFamily="34" charset="-79"/>
                <a:cs typeface="Narkisim" pitchFamily="34" charset="-79"/>
              </a:rPr>
              <a:t>Mortirolo</a:t>
            </a:r>
            <a:r>
              <a:rPr lang="en-US" dirty="0">
                <a:latin typeface="Narkisim" pitchFamily="34" charset="-79"/>
                <a:cs typeface="Narkisim" pitchFamily="34" charset="-79"/>
              </a:rPr>
              <a:t>, and in 2009 the Col </a:t>
            </a:r>
            <a:r>
              <a:rPr lang="en-US" dirty="0" err="1">
                <a:latin typeface="Narkisim" pitchFamily="34" charset="-79"/>
                <a:cs typeface="Narkisim" pitchFamily="34" charset="-79"/>
              </a:rPr>
              <a:t>d'Izoard</a:t>
            </a:r>
            <a:r>
              <a:rPr lang="en-US" dirty="0">
                <a:latin typeface="Narkisim" pitchFamily="34" charset="-79"/>
                <a:cs typeface="Narkisim" pitchFamily="34" charset="-79"/>
              </a:rPr>
              <a:t>.</a:t>
            </a:r>
          </a:p>
          <a:p>
            <a:pPr marL="68580" indent="0">
              <a:buNone/>
            </a:pPr>
            <a:r>
              <a:rPr lang="en-US" dirty="0">
                <a:latin typeface="Narkisim" pitchFamily="34" charset="-79"/>
                <a:cs typeface="Narkisim" pitchFamily="34" charset="-79"/>
              </a:rPr>
              <a:t>In November of 2010, was exhibited at the </a:t>
            </a:r>
            <a:r>
              <a:rPr lang="en-US" dirty="0" err="1">
                <a:latin typeface="Narkisim" pitchFamily="34" charset="-79"/>
                <a:cs typeface="Narkisim" pitchFamily="34" charset="-79"/>
              </a:rPr>
              <a:t>Museo</a:t>
            </a:r>
            <a:r>
              <a:rPr lang="en-US" dirty="0">
                <a:latin typeface="Narkisim" pitchFamily="34" charset="-79"/>
                <a:cs typeface="Narkisim" pitchFamily="34" charset="-79"/>
              </a:rPr>
              <a:t> del </a:t>
            </a:r>
            <a:r>
              <a:rPr lang="en-US" dirty="0" err="1">
                <a:latin typeface="Narkisim" pitchFamily="34" charset="-79"/>
                <a:cs typeface="Narkisim" pitchFamily="34" charset="-79"/>
              </a:rPr>
              <a:t>Ghisallo</a:t>
            </a:r>
            <a:r>
              <a:rPr lang="en-US" dirty="0">
                <a:latin typeface="Narkisim" pitchFamily="34" charset="-79"/>
                <a:cs typeface="Narkisim" pitchFamily="34" charset="-79"/>
              </a:rPr>
              <a:t> the yellow jersey of the Tour </a:t>
            </a:r>
            <a:r>
              <a:rPr lang="en-US" dirty="0" err="1">
                <a:latin typeface="Narkisim" pitchFamily="34" charset="-79"/>
                <a:cs typeface="Narkisim" pitchFamily="34" charset="-79"/>
              </a:rPr>
              <a:t>Pantani</a:t>
            </a:r>
            <a:r>
              <a:rPr lang="en-US" dirty="0">
                <a:latin typeface="Narkisim" pitchFamily="34" charset="-79"/>
                <a:cs typeface="Narkisim" pitchFamily="34" charset="-79"/>
              </a:rPr>
              <a:t> obtained in 1998, and later the shirt was stolen and was never recovered. [40] The theft was blamed on two guardians of the Bicycle Show Motorcycle and the Rho, which were then sold on the shirt of the Pirate</a:t>
            </a:r>
            <a:r>
              <a:rPr lang="en-US" dirty="0" smtClean="0">
                <a:latin typeface="Narkisim" pitchFamily="34" charset="-79"/>
                <a:cs typeface="Narkisim" pitchFamily="34" charset="-79"/>
              </a:rPr>
              <a:t>.</a:t>
            </a:r>
            <a:endParaRPr lang="en-US" dirty="0">
              <a:latin typeface="Narkisim" pitchFamily="34" charset="-79"/>
              <a:cs typeface="Narkisim" pitchFamily="34" charset="-79"/>
            </a:endParaRPr>
          </a:p>
          <a:p>
            <a:pPr marL="68580" indent="0">
              <a:buNone/>
            </a:pPr>
            <a:r>
              <a:rPr lang="en-US" dirty="0">
                <a:latin typeface="Narkisim" pitchFamily="34" charset="-79"/>
                <a:cs typeface="Narkisim" pitchFamily="34" charset="-79"/>
              </a:rPr>
              <a:t>In June 2011 a monument was inaugurated on Col du </a:t>
            </a:r>
            <a:r>
              <a:rPr lang="en-US" dirty="0" err="1">
                <a:latin typeface="Narkisim" pitchFamily="34" charset="-79"/>
                <a:cs typeface="Narkisim" pitchFamily="34" charset="-79"/>
              </a:rPr>
              <a:t>Galibier</a:t>
            </a:r>
            <a:r>
              <a:rPr lang="en-US" dirty="0">
                <a:latin typeface="Narkisim" pitchFamily="34" charset="-79"/>
                <a:cs typeface="Narkisim" pitchFamily="34" charset="-79"/>
              </a:rPr>
              <a:t> in the memory of the shooting that earned him the stage victory in 1998.</a:t>
            </a:r>
            <a:endParaRPr lang="it-IT" dirty="0">
              <a:latin typeface="Narkisim" pitchFamily="34" charset="-79"/>
              <a:cs typeface="Narkisim" pitchFamily="34" charset="-79"/>
            </a:endParaRPr>
          </a:p>
        </p:txBody>
      </p:sp>
    </p:spTree>
    <p:extLst>
      <p:ext uri="{BB962C8B-B14F-4D97-AF65-F5344CB8AC3E}">
        <p14:creationId xmlns:p14="http://schemas.microsoft.com/office/powerpoint/2010/main" val="30313537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80</TotalTime>
  <Words>1797</Words>
  <Application>Microsoft Office PowerPoint</Application>
  <PresentationFormat>On-screen Show (4:3)</PresentationFormat>
  <Paragraphs>21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Austin</vt:lpstr>
      <vt:lpstr>Marco pantani</vt:lpstr>
      <vt:lpstr>Pantani’s Career</vt:lpstr>
      <vt:lpstr>1996-1997: the return and the third place at the Tour </vt:lpstr>
      <vt:lpstr>2000: The second coming</vt:lpstr>
      <vt:lpstr>PowerPoint Presentation</vt:lpstr>
      <vt:lpstr>2001-2003:The Depression</vt:lpstr>
      <vt:lpstr>The Death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Marco pantani</dc:title>
  <dc:creator>ico99</dc:creator>
  <cp:lastModifiedBy>Luciana</cp:lastModifiedBy>
  <cp:revision>9</cp:revision>
  <dcterms:created xsi:type="dcterms:W3CDTF">2013-01-26T15:00:58Z</dcterms:created>
  <dcterms:modified xsi:type="dcterms:W3CDTF">2013-02-20T14:02:19Z</dcterms:modified>
</cp:coreProperties>
</file>